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807" r:id="rId5"/>
    <p:sldMasterId id="2147483794" r:id="rId6"/>
  </p:sldMasterIdLst>
  <p:notesMasterIdLst>
    <p:notesMasterId r:id="rId21"/>
  </p:notesMasterIdLst>
  <p:handoutMasterIdLst>
    <p:handoutMasterId r:id="rId22"/>
  </p:handoutMasterIdLst>
  <p:sldIdLst>
    <p:sldId id="256" r:id="rId7"/>
    <p:sldId id="574" r:id="rId8"/>
    <p:sldId id="606" r:id="rId9"/>
    <p:sldId id="633" r:id="rId10"/>
    <p:sldId id="617" r:id="rId11"/>
    <p:sldId id="625" r:id="rId12"/>
    <p:sldId id="626" r:id="rId13"/>
    <p:sldId id="627" r:id="rId14"/>
    <p:sldId id="628" r:id="rId15"/>
    <p:sldId id="629" r:id="rId16"/>
    <p:sldId id="630" r:id="rId17"/>
    <p:sldId id="631" r:id="rId18"/>
    <p:sldId id="634" r:id="rId19"/>
    <p:sldId id="635" r:id="rId20"/>
  </p:sldIdLst>
  <p:sldSz cx="9906000" cy="6858000" type="A4"/>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ki Catsamas" initials="LC" lastIdx="11" clrIdx="0"/>
  <p:cmAuthor id="1" name="Roger Howe" initials="RRH" lastIdx="23" clrIdx="1"/>
  <p:cmAuthor id="2" name="Harry Anagnostaras Adams" initials="HAA" lastIdx="13" clrIdx="2">
    <p:extLst/>
  </p:cmAuthor>
  <p:cmAuthor id="3" name="James, Alex" initials="JA" lastIdx="1" clrIdx="3"/>
  <p:cmAuthor id="4" name="selma ling" initials="sl" lastIdx="30" clrIdx="4">
    <p:extLst/>
  </p:cmAuthor>
  <p:cmAuthor id="5" name="Roger Howe" initials="RH" lastIdx="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30F062"/>
    <a:srgbClr val="FFFF00"/>
    <a:srgbClr val="FFF5DD"/>
    <a:srgbClr val="FEF1A4"/>
    <a:srgbClr val="3F3E00"/>
    <a:srgbClr val="DAEB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p:cViewPr>
        <p:scale>
          <a:sx n="110" d="100"/>
          <a:sy n="110" d="100"/>
        </p:scale>
        <p:origin x="-120" y="-72"/>
      </p:cViewPr>
      <p:guideLst>
        <p:guide orient="horz" pos="2160"/>
        <p:guide pos="3120"/>
      </p:guideLst>
    </p:cSldViewPr>
  </p:slideViewPr>
  <p:outlineViewPr>
    <p:cViewPr>
      <p:scale>
        <a:sx n="33" d="100"/>
        <a:sy n="33" d="100"/>
      </p:scale>
      <p:origin x="0" y="835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91" d="100"/>
          <a:sy n="91" d="100"/>
        </p:scale>
        <p:origin x="376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cs typeface="Arial" pitchFamily="34" charset="0"/>
              </a:defRPr>
            </a:lvl1pPr>
          </a:lstStyle>
          <a:p>
            <a:pPr>
              <a:defRPr/>
            </a:pPr>
            <a:endParaRPr lang="en-GB" dirty="0"/>
          </a:p>
        </p:txBody>
      </p:sp>
      <p:sp>
        <p:nvSpPr>
          <p:cNvPr id="3" name="Date Placeholder 2"/>
          <p:cNvSpPr>
            <a:spLocks noGrp="1"/>
          </p:cNvSpPr>
          <p:nvPr>
            <p:ph type="dt" sz="quarter" idx="1"/>
          </p:nvPr>
        </p:nvSpPr>
        <p:spPr>
          <a:xfrm>
            <a:off x="3849862" y="0"/>
            <a:ext cx="2946275" cy="496671"/>
          </a:xfrm>
          <a:prstGeom prst="rect">
            <a:avLst/>
          </a:prstGeom>
        </p:spPr>
        <p:txBody>
          <a:bodyPr vert="horz" lIns="91440" tIns="45720" rIns="91440" bIns="45720" rtlCol="0"/>
          <a:lstStyle>
            <a:lvl1pPr algn="r">
              <a:defRPr sz="1200">
                <a:cs typeface="Arial" pitchFamily="34" charset="0"/>
              </a:defRPr>
            </a:lvl1pPr>
          </a:lstStyle>
          <a:p>
            <a:pPr>
              <a:defRPr/>
            </a:pPr>
            <a:fld id="{328E6A9A-D642-47C0-B3A8-450658DCF47F}" type="datetimeFigureOut">
              <a:rPr lang="en-GB"/>
              <a:pPr>
                <a:defRPr/>
              </a:pPr>
              <a:t>28/04/2016</a:t>
            </a:fld>
            <a:endParaRPr lang="en-GB" dirty="0"/>
          </a:p>
        </p:txBody>
      </p:sp>
      <p:sp>
        <p:nvSpPr>
          <p:cNvPr id="4" name="Footer Placeholder 3"/>
          <p:cNvSpPr>
            <a:spLocks noGrp="1"/>
          </p:cNvSpPr>
          <p:nvPr>
            <p:ph type="ftr" sz="quarter" idx="2"/>
          </p:nvPr>
        </p:nvSpPr>
        <p:spPr>
          <a:xfrm>
            <a:off x="0" y="9429968"/>
            <a:ext cx="2946275" cy="496670"/>
          </a:xfrm>
          <a:prstGeom prst="rect">
            <a:avLst/>
          </a:prstGeom>
        </p:spPr>
        <p:txBody>
          <a:bodyPr vert="horz" lIns="91440" tIns="45720" rIns="91440" bIns="45720" rtlCol="0" anchor="b"/>
          <a:lstStyle>
            <a:lvl1pPr algn="l">
              <a:defRPr sz="1200">
                <a:cs typeface="Arial" pitchFamily="34" charset="0"/>
              </a:defRPr>
            </a:lvl1pPr>
          </a:lstStyle>
          <a:p>
            <a:pPr>
              <a:defRPr/>
            </a:pPr>
            <a:endParaRPr lang="en-GB" dirty="0"/>
          </a:p>
        </p:txBody>
      </p:sp>
      <p:sp>
        <p:nvSpPr>
          <p:cNvPr id="5" name="Slide Number Placeholder 4"/>
          <p:cNvSpPr>
            <a:spLocks noGrp="1"/>
          </p:cNvSpPr>
          <p:nvPr>
            <p:ph type="sldNum" sz="quarter" idx="3"/>
          </p:nvPr>
        </p:nvSpPr>
        <p:spPr>
          <a:xfrm>
            <a:off x="3849862" y="9429968"/>
            <a:ext cx="2946275" cy="496670"/>
          </a:xfrm>
          <a:prstGeom prst="rect">
            <a:avLst/>
          </a:prstGeom>
        </p:spPr>
        <p:txBody>
          <a:bodyPr vert="horz" lIns="91440" tIns="45720" rIns="91440" bIns="45720" rtlCol="0" anchor="b"/>
          <a:lstStyle>
            <a:lvl1pPr algn="r">
              <a:defRPr sz="1200">
                <a:cs typeface="Arial" pitchFamily="34" charset="0"/>
              </a:defRPr>
            </a:lvl1pPr>
          </a:lstStyle>
          <a:p>
            <a:pPr>
              <a:defRPr/>
            </a:pPr>
            <a:fld id="{7D0CC95A-87D2-425F-A56A-4E702925DAAC}" type="slidenum">
              <a:rPr lang="en-GB"/>
              <a:pPr>
                <a:defRPr/>
              </a:pPr>
              <a:t>‹#›</a:t>
            </a:fld>
            <a:endParaRPr lang="en-GB" dirty="0"/>
          </a:p>
        </p:txBody>
      </p:sp>
    </p:spTree>
    <p:extLst>
      <p:ext uri="{BB962C8B-B14F-4D97-AF65-F5344CB8AC3E}">
        <p14:creationId xmlns:p14="http://schemas.microsoft.com/office/powerpoint/2010/main" val="2457589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275" cy="494976"/>
          </a:xfrm>
          <a:prstGeom prst="rect">
            <a:avLst/>
          </a:prstGeom>
        </p:spPr>
        <p:txBody>
          <a:bodyPr vert="horz" lIns="88216" tIns="44109" rIns="88216" bIns="44109" rtlCol="0"/>
          <a:lstStyle>
            <a:lvl1pPr algn="l">
              <a:defRPr sz="1200">
                <a:cs typeface="Arial" charset="0"/>
              </a:defRPr>
            </a:lvl1pPr>
          </a:lstStyle>
          <a:p>
            <a:pPr>
              <a:defRPr/>
            </a:pPr>
            <a:endParaRPr lang="it-IT"/>
          </a:p>
        </p:txBody>
      </p:sp>
      <p:sp>
        <p:nvSpPr>
          <p:cNvPr id="3" name="Segnaposto data 2"/>
          <p:cNvSpPr>
            <a:spLocks noGrp="1"/>
          </p:cNvSpPr>
          <p:nvPr>
            <p:ph type="dt" idx="1"/>
          </p:nvPr>
        </p:nvSpPr>
        <p:spPr>
          <a:xfrm>
            <a:off x="3849862" y="0"/>
            <a:ext cx="2946275" cy="494976"/>
          </a:xfrm>
          <a:prstGeom prst="rect">
            <a:avLst/>
          </a:prstGeom>
        </p:spPr>
        <p:txBody>
          <a:bodyPr vert="horz" lIns="88216" tIns="44109" rIns="88216" bIns="44109" rtlCol="0"/>
          <a:lstStyle>
            <a:lvl1pPr algn="r">
              <a:defRPr sz="1200">
                <a:cs typeface="Arial" charset="0"/>
              </a:defRPr>
            </a:lvl1pPr>
          </a:lstStyle>
          <a:p>
            <a:pPr>
              <a:defRPr/>
            </a:pPr>
            <a:fld id="{0B64AEAF-F36E-4081-A317-B728C4895570}" type="datetimeFigureOut">
              <a:rPr lang="it-IT"/>
              <a:pPr>
                <a:defRPr/>
              </a:pPr>
              <a:t>28/04/2016</a:t>
            </a:fld>
            <a:endParaRPr lang="it-IT"/>
          </a:p>
        </p:txBody>
      </p:sp>
      <p:sp>
        <p:nvSpPr>
          <p:cNvPr id="4" name="Segnaposto immagine diapositiva 3"/>
          <p:cNvSpPr>
            <a:spLocks noGrp="1" noRot="1" noChangeAspect="1"/>
          </p:cNvSpPr>
          <p:nvPr>
            <p:ph type="sldImg" idx="2"/>
          </p:nvPr>
        </p:nvSpPr>
        <p:spPr>
          <a:xfrm>
            <a:off x="712788" y="744538"/>
            <a:ext cx="5372100" cy="3721100"/>
          </a:xfrm>
          <a:prstGeom prst="rect">
            <a:avLst/>
          </a:prstGeom>
          <a:noFill/>
          <a:ln w="12700">
            <a:solidFill>
              <a:prstClr val="black"/>
            </a:solidFill>
          </a:ln>
        </p:spPr>
        <p:txBody>
          <a:bodyPr vert="horz" lIns="88216" tIns="44109" rIns="88216" bIns="44109" rtlCol="0" anchor="ctr"/>
          <a:lstStyle/>
          <a:p>
            <a:pPr lvl="0"/>
            <a:endParaRPr lang="it-IT" noProof="0"/>
          </a:p>
        </p:txBody>
      </p:sp>
      <p:sp>
        <p:nvSpPr>
          <p:cNvPr id="5" name="Segnaposto note 4"/>
          <p:cNvSpPr>
            <a:spLocks noGrp="1"/>
          </p:cNvSpPr>
          <p:nvPr>
            <p:ph type="body" sz="quarter" idx="3"/>
          </p:nvPr>
        </p:nvSpPr>
        <p:spPr>
          <a:xfrm>
            <a:off x="678845" y="4714137"/>
            <a:ext cx="5439987" cy="4468343"/>
          </a:xfrm>
          <a:prstGeom prst="rect">
            <a:avLst/>
          </a:prstGeom>
        </p:spPr>
        <p:txBody>
          <a:bodyPr vert="horz" lIns="88216" tIns="44109" rIns="88216" bIns="44109"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9968"/>
            <a:ext cx="2946275" cy="494976"/>
          </a:xfrm>
          <a:prstGeom prst="rect">
            <a:avLst/>
          </a:prstGeom>
        </p:spPr>
        <p:txBody>
          <a:bodyPr vert="horz" lIns="88216" tIns="44109" rIns="88216" bIns="44109" rtlCol="0" anchor="b"/>
          <a:lstStyle>
            <a:lvl1pPr algn="l">
              <a:defRPr sz="1200">
                <a:cs typeface="Arial" charset="0"/>
              </a:defRPr>
            </a:lvl1pPr>
          </a:lstStyle>
          <a:p>
            <a:pPr>
              <a:defRPr/>
            </a:pPr>
            <a:endParaRPr lang="it-IT"/>
          </a:p>
        </p:txBody>
      </p:sp>
      <p:sp>
        <p:nvSpPr>
          <p:cNvPr id="7" name="Segnaposto numero diapositiva 6"/>
          <p:cNvSpPr>
            <a:spLocks noGrp="1"/>
          </p:cNvSpPr>
          <p:nvPr>
            <p:ph type="sldNum" sz="quarter" idx="5"/>
          </p:nvPr>
        </p:nvSpPr>
        <p:spPr>
          <a:xfrm>
            <a:off x="3849862" y="9429968"/>
            <a:ext cx="2946275" cy="494976"/>
          </a:xfrm>
          <a:prstGeom prst="rect">
            <a:avLst/>
          </a:prstGeom>
        </p:spPr>
        <p:txBody>
          <a:bodyPr vert="horz" lIns="88216" tIns="44109" rIns="88216" bIns="44109" rtlCol="0" anchor="b"/>
          <a:lstStyle>
            <a:lvl1pPr algn="r">
              <a:defRPr sz="1200">
                <a:cs typeface="Arial" charset="0"/>
              </a:defRPr>
            </a:lvl1pPr>
          </a:lstStyle>
          <a:p>
            <a:pPr>
              <a:defRPr/>
            </a:pPr>
            <a:fld id="{E04D48D2-59E9-43B0-935C-56745AB228E2}" type="slidenum">
              <a:rPr lang="it-IT"/>
              <a:pPr>
                <a:defRPr/>
              </a:pPr>
              <a:t>‹#›</a:t>
            </a:fld>
            <a:endParaRPr lang="it-IT"/>
          </a:p>
        </p:txBody>
      </p:sp>
    </p:spTree>
    <p:extLst>
      <p:ext uri="{BB962C8B-B14F-4D97-AF65-F5344CB8AC3E}">
        <p14:creationId xmlns:p14="http://schemas.microsoft.com/office/powerpoint/2010/main" val="2211035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78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78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it-IT" smtClean="0"/>
          </a:p>
        </p:txBody>
      </p:sp>
    </p:spTree>
    <p:extLst>
      <p:ext uri="{BB962C8B-B14F-4D97-AF65-F5344CB8AC3E}">
        <p14:creationId xmlns:p14="http://schemas.microsoft.com/office/powerpoint/2010/main" val="3748823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it-IT"/>
          </a:p>
        </p:txBody>
      </p:sp>
    </p:spTree>
    <p:extLst>
      <p:ext uri="{BB962C8B-B14F-4D97-AF65-F5344CB8AC3E}">
        <p14:creationId xmlns:p14="http://schemas.microsoft.com/office/powerpoint/2010/main" val="3712443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it-IT"/>
          </a:p>
        </p:txBody>
      </p:sp>
    </p:spTree>
    <p:extLst>
      <p:ext uri="{BB962C8B-B14F-4D97-AF65-F5344CB8AC3E}">
        <p14:creationId xmlns:p14="http://schemas.microsoft.com/office/powerpoint/2010/main" val="125824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it-IT"/>
          </a:p>
        </p:txBody>
      </p:sp>
    </p:spTree>
    <p:extLst>
      <p:ext uri="{BB962C8B-B14F-4D97-AF65-F5344CB8AC3E}">
        <p14:creationId xmlns:p14="http://schemas.microsoft.com/office/powerpoint/2010/main" val="424966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it-IT" smtClean="0"/>
          </a:p>
        </p:txBody>
      </p:sp>
    </p:spTree>
    <p:extLst>
      <p:ext uri="{BB962C8B-B14F-4D97-AF65-F5344CB8AC3E}">
        <p14:creationId xmlns:p14="http://schemas.microsoft.com/office/powerpoint/2010/main" val="2756210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it-IT" smtClean="0"/>
          </a:p>
        </p:txBody>
      </p:sp>
    </p:spTree>
    <p:extLst>
      <p:ext uri="{BB962C8B-B14F-4D97-AF65-F5344CB8AC3E}">
        <p14:creationId xmlns:p14="http://schemas.microsoft.com/office/powerpoint/2010/main" val="287205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it-IT"/>
          </a:p>
        </p:txBody>
      </p:sp>
    </p:spTree>
    <p:extLst>
      <p:ext uri="{BB962C8B-B14F-4D97-AF65-F5344CB8AC3E}">
        <p14:creationId xmlns:p14="http://schemas.microsoft.com/office/powerpoint/2010/main" val="25245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it-IT"/>
          </a:p>
        </p:txBody>
      </p:sp>
    </p:spTree>
    <p:extLst>
      <p:ext uri="{BB962C8B-B14F-4D97-AF65-F5344CB8AC3E}">
        <p14:creationId xmlns:p14="http://schemas.microsoft.com/office/powerpoint/2010/main" val="179547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it-IT"/>
          </a:p>
        </p:txBody>
      </p:sp>
    </p:spTree>
    <p:extLst>
      <p:ext uri="{BB962C8B-B14F-4D97-AF65-F5344CB8AC3E}">
        <p14:creationId xmlns:p14="http://schemas.microsoft.com/office/powerpoint/2010/main" val="119411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it-IT"/>
          </a:p>
        </p:txBody>
      </p:sp>
    </p:spTree>
    <p:extLst>
      <p:ext uri="{BB962C8B-B14F-4D97-AF65-F5344CB8AC3E}">
        <p14:creationId xmlns:p14="http://schemas.microsoft.com/office/powerpoint/2010/main" val="179547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it-IT"/>
          </a:p>
        </p:txBody>
      </p:sp>
    </p:spTree>
    <p:extLst>
      <p:ext uri="{BB962C8B-B14F-4D97-AF65-F5344CB8AC3E}">
        <p14:creationId xmlns:p14="http://schemas.microsoft.com/office/powerpoint/2010/main" val="334662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it-IT" smtClean="0"/>
          </a:p>
        </p:txBody>
      </p:sp>
    </p:spTree>
    <p:extLst>
      <p:ext uri="{BB962C8B-B14F-4D97-AF65-F5344CB8AC3E}">
        <p14:creationId xmlns:p14="http://schemas.microsoft.com/office/powerpoint/2010/main" val="278803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it-IT"/>
          </a:p>
        </p:txBody>
      </p:sp>
    </p:spTree>
    <p:extLst>
      <p:ext uri="{BB962C8B-B14F-4D97-AF65-F5344CB8AC3E}">
        <p14:creationId xmlns:p14="http://schemas.microsoft.com/office/powerpoint/2010/main" val="299055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it-IT"/>
          </a:p>
        </p:txBody>
      </p:sp>
    </p:spTree>
    <p:extLst>
      <p:ext uri="{BB962C8B-B14F-4D97-AF65-F5344CB8AC3E}">
        <p14:creationId xmlns:p14="http://schemas.microsoft.com/office/powerpoint/2010/main" val="143575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896DA0B-01CB-4641-B940-B7070562C0DD}" type="datetime1">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87FA791-F18D-4139-9EE1-3AD9314B5F03}"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1D6548E-0FB8-4183-89E7-9DBD0DF55130}" type="datetime1">
              <a:rPr lang="en-GB"/>
              <a:pPr>
                <a:defRPr/>
              </a:pPr>
              <a:t>28/04/2016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614B8838-CFD9-47FF-A852-DE2A3607409F}"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8E9B2F1-1E7B-4D16-A36C-6991D18BCBB9}" type="datetime1">
              <a:rPr lang="en-GB"/>
              <a:pPr>
                <a:defRPr/>
              </a:pPr>
              <a:t>28/04/2016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EDEDF236-014B-470B-A1D1-300E49262F80}"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print">
            <a:alphaModFix amt="70000"/>
            <a:duotone>
              <a:schemeClr val="bg2">
                <a:shade val="45000"/>
                <a:satMod val="135000"/>
              </a:schemeClr>
              <a:prstClr val="white"/>
            </a:duotone>
            <a:lum contrast="13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506413" y="6381750"/>
            <a:ext cx="8893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marL="180975" indent="-180975">
              <a:defRPr sz="1800">
                <a:latin typeface="Calibri" pitchFamily="34" charset="0"/>
              </a:defRPr>
            </a:lvl1pPr>
            <a:lvl2pPr marL="361950" indent="-180975">
              <a:buFont typeface="Courier New" pitchFamily="49" charset="0"/>
              <a:buChar char="o"/>
              <a:defRPr sz="1400">
                <a:latin typeface="Calibri" pitchFamily="34" charset="0"/>
              </a:defRPr>
            </a:lvl2pPr>
            <a:lvl3pPr>
              <a:defRPr sz="1400">
                <a:latin typeface="Calibri" pitchFamily="34" charset="0"/>
              </a:defRPr>
            </a:lvl3pPr>
            <a:lvl4pPr>
              <a:defRPr sz="2000">
                <a:latin typeface="Calibri" pitchFamily="34" charset="0"/>
              </a:defRPr>
            </a:lvl4pPr>
            <a:lvl5pPr>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665EA512-5CA3-49A0-833C-48DA39801EF5}" type="datetime1">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6191E5E3-C9F8-47C6-94B1-BC6671167863}"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alphaModFix amt="70000"/>
            <a:duotone>
              <a:schemeClr val="bg2">
                <a:shade val="45000"/>
                <a:satMod val="135000"/>
              </a:schemeClr>
              <a:prstClr val="white"/>
            </a:duotone>
            <a:lum contrast="13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4C3486-AB9F-4A94-80C6-87BE76483582}" type="datetime1">
              <a:rPr lang="en-GB"/>
              <a:pPr>
                <a:defRPr/>
              </a:pPr>
              <a:t>28/04/2016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dirty="0" smtClean="0"/>
            </a:lvl1pPr>
          </a:lstStyle>
          <a:p>
            <a:pPr>
              <a:defRPr/>
            </a:pPr>
            <a:r>
              <a:rPr lang="en-GB" dirty="0"/>
              <a:t>7</a:t>
            </a:r>
          </a:p>
        </p:txBody>
      </p:sp>
      <p:cxnSp>
        <p:nvCxnSpPr>
          <p:cNvPr id="5" name="Straight Connector 4"/>
          <p:cNvCxnSpPr/>
          <p:nvPr userDrawn="1"/>
        </p:nvCxnSpPr>
        <p:spPr>
          <a:xfrm>
            <a:off x="506413" y="6381750"/>
            <a:ext cx="8893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print">
            <a:alphaModFix amt="70000"/>
            <a:duotone>
              <a:schemeClr val="bg2">
                <a:shade val="45000"/>
                <a:satMod val="135000"/>
              </a:schemeClr>
              <a:prstClr val="white"/>
            </a:duotone>
            <a:lum contrast="13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506413" y="6381750"/>
            <a:ext cx="8893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marL="180975" indent="-180975">
              <a:defRPr sz="1800">
                <a:latin typeface="Calibri" pitchFamily="34" charset="0"/>
              </a:defRPr>
            </a:lvl1pPr>
            <a:lvl2pPr marL="361950" indent="-180975">
              <a:buFont typeface="Courier New" pitchFamily="49" charset="0"/>
              <a:buChar char="o"/>
              <a:defRPr sz="1400">
                <a:latin typeface="Calibri" pitchFamily="34" charset="0"/>
              </a:defRPr>
            </a:lvl2pPr>
            <a:lvl3pPr>
              <a:defRPr sz="1400">
                <a:latin typeface="Calibri" pitchFamily="34" charset="0"/>
              </a:defRPr>
            </a:lvl3pPr>
            <a:lvl4pPr>
              <a:defRPr sz="2000">
                <a:latin typeface="Calibri" pitchFamily="34" charset="0"/>
              </a:defRPr>
            </a:lvl4pPr>
            <a:lvl5pPr>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D06775B4-4158-4359-B9DC-083A87EC8EA5}" type="datetime1">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0DC30186-9342-4A6E-9AB9-ECE9B802FF07}"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CD12F8-FDA2-4384-9F5E-7D77117FBF3B}" type="datetime1">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399698F-9BE5-496C-B68F-4240E4F82D85}"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8DB04A-706E-4AEE-A95E-B588488B4C85}" type="datetime1">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AD9E998-994A-4689-8405-30F716C9FDF3}"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D061C34-F040-456F-8597-00B87F599BF9}" type="datetime1">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529D824-E5DB-47A5-BBA1-2AF8CA664D4B}"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25B35C3-8DF2-4768-BBEE-06FB4264C4A2}" type="datetime1">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F06D22B-F261-422A-89A1-B80588852556}"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alphaModFix amt="70000"/>
            <a:duotone>
              <a:schemeClr val="bg2">
                <a:shade val="45000"/>
                <a:satMod val="135000"/>
              </a:schemeClr>
              <a:prstClr val="white"/>
            </a:duotone>
            <a:lum contrast="13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3" cstate="print"/>
          <a:srcRect/>
          <a:stretch>
            <a:fillRect/>
          </a:stretch>
        </p:blipFill>
        <p:spPr bwMode="auto">
          <a:xfrm>
            <a:off x="0" y="6308725"/>
            <a:ext cx="9913938" cy="576263"/>
          </a:xfrm>
          <a:prstGeom prst="rect">
            <a:avLst/>
          </a:prstGeom>
          <a:noFill/>
          <a:ln w="9525">
            <a:noFill/>
            <a:miter lim="800000"/>
            <a:headEnd/>
            <a:tailEnd/>
          </a:ln>
        </p:spPr>
      </p:pic>
      <p:pic>
        <p:nvPicPr>
          <p:cNvPr id="5" name="Picture 2"/>
          <p:cNvPicPr>
            <a:picLocks noChangeAspect="1" noChangeArrowheads="1"/>
          </p:cNvPicPr>
          <p:nvPr userDrawn="1"/>
        </p:nvPicPr>
        <p:blipFill>
          <a:blip r:embed="rId4" cstate="print"/>
          <a:srcRect/>
          <a:stretch>
            <a:fillRect/>
          </a:stretch>
        </p:blipFill>
        <p:spPr bwMode="auto">
          <a:xfrm>
            <a:off x="-30163" y="-26988"/>
            <a:ext cx="9944101" cy="1338263"/>
          </a:xfrm>
          <a:prstGeom prst="rect">
            <a:avLst/>
          </a:prstGeom>
          <a:noFill/>
          <a:ln w="9525">
            <a:noFill/>
            <a:miter lim="800000"/>
            <a:headEnd/>
            <a:tailEnd/>
          </a:ln>
        </p:spPr>
      </p:pic>
      <p:sp>
        <p:nvSpPr>
          <p:cNvPr id="8" name="Text Placeholder 2"/>
          <p:cNvSpPr>
            <a:spLocks noGrp="1"/>
          </p:cNvSpPr>
          <p:nvPr>
            <p:ph idx="1"/>
          </p:nvPr>
        </p:nvSpPr>
        <p:spPr>
          <a:xfrm>
            <a:off x="116463" y="1600203"/>
            <a:ext cx="9595066" cy="4525963"/>
          </a:xfrm>
          <a:prstGeom prst="rect">
            <a:avLst/>
          </a:prstGeom>
        </p:spPr>
        <p:txBody>
          <a:bodyPr rtlCol="0">
            <a:normAutofit/>
          </a:bodyPr>
          <a:lstStyle>
            <a:lvl1pPr marL="342900" indent="-342900">
              <a:spcBef>
                <a:spcPts val="600"/>
              </a:spcBef>
              <a:buClr>
                <a:srgbClr val="3F3E00"/>
              </a:buClr>
              <a:buSzPct val="180000"/>
              <a:buFont typeface="Arial" pitchFamily="34" charset="0"/>
              <a:buChar char="•"/>
              <a:defRPr sz="1200">
                <a:latin typeface="+mj-lt"/>
              </a:defRPr>
            </a:lvl1pPr>
            <a:lvl2pPr marL="742950" indent="-285750">
              <a:spcBef>
                <a:spcPts val="600"/>
              </a:spcBef>
              <a:buClr>
                <a:srgbClr val="3F3E00"/>
              </a:buClr>
              <a:buSzPct val="100000"/>
              <a:buFont typeface="Calibri" pitchFamily="34" charset="0"/>
              <a:buChar char="―"/>
              <a:defRPr sz="1200">
                <a:latin typeface="+mj-lt"/>
              </a:defRPr>
            </a:lvl2pPr>
            <a:lvl3pPr marL="1143000" indent="-228600">
              <a:spcBef>
                <a:spcPts val="600"/>
              </a:spcBef>
              <a:buClr>
                <a:srgbClr val="3F3E00"/>
              </a:buClr>
              <a:buSzPct val="100000"/>
              <a:buFont typeface="Calibri" pitchFamily="34" charset="0"/>
              <a:buChar char="―"/>
              <a:defRPr sz="1200">
                <a:latin typeface="+mj-lt"/>
              </a:defRPr>
            </a:lvl3pPr>
            <a:lvl4pPr marL="1600200" indent="-228600">
              <a:spcBef>
                <a:spcPts val="600"/>
              </a:spcBef>
              <a:buClr>
                <a:srgbClr val="3F3E00"/>
              </a:buClr>
              <a:buSzPct val="100000"/>
              <a:buFont typeface="Calibri" pitchFamily="34" charset="0"/>
              <a:buChar char="―"/>
              <a:defRPr sz="1200">
                <a:latin typeface="+mj-lt"/>
              </a:defRPr>
            </a:lvl4pPr>
            <a:lvl5pPr marL="2057400" indent="-228600">
              <a:spcBef>
                <a:spcPts val="600"/>
              </a:spcBef>
              <a:buClr>
                <a:srgbClr val="3F3E00"/>
              </a:buClr>
              <a:buSzPct val="100000"/>
              <a:buFont typeface="Calibri" pitchFamily="34" charset="0"/>
              <a:buChar char="―"/>
              <a:defRPr sz="12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Placeholder 1"/>
          <p:cNvSpPr>
            <a:spLocks noGrp="1"/>
          </p:cNvSpPr>
          <p:nvPr>
            <p:ph type="title"/>
          </p:nvPr>
        </p:nvSpPr>
        <p:spPr>
          <a:xfrm>
            <a:off x="38454" y="438572"/>
            <a:ext cx="8915400" cy="864096"/>
          </a:xfrm>
          <a:prstGeom prst="rect">
            <a:avLst/>
          </a:prstGeom>
        </p:spPr>
        <p:txBody>
          <a:bodyPr rtlCol="0">
            <a:normAutofit/>
          </a:bodyPr>
          <a:lstStyle>
            <a:lvl1pPr algn="l">
              <a:defRPr sz="2800">
                <a:solidFill>
                  <a:schemeClr val="bg1"/>
                </a:solidFill>
              </a:defRPr>
            </a:lvl1pPr>
          </a:lstStyle>
          <a:p>
            <a:r>
              <a:rPr lang="en-US" dirty="0" smtClean="0"/>
              <a:t>Click to edit Master title style</a:t>
            </a:r>
            <a:endParaRPr lang="en-GB" dirty="0"/>
          </a:p>
        </p:txBody>
      </p:sp>
      <p:sp>
        <p:nvSpPr>
          <p:cNvPr id="6" name="Slide Number Placeholder 5"/>
          <p:cNvSpPr>
            <a:spLocks noGrp="1"/>
          </p:cNvSpPr>
          <p:nvPr>
            <p:ph type="sldNum" sz="quarter" idx="10"/>
          </p:nvPr>
        </p:nvSpPr>
        <p:spPr>
          <a:xfrm>
            <a:off x="-117475" y="6396038"/>
            <a:ext cx="9866313" cy="365125"/>
          </a:xfrm>
        </p:spPr>
        <p:txBody>
          <a:bodyPr/>
          <a:lstStyle>
            <a:lvl1pPr algn="r">
              <a:defRPr sz="1100" b="1">
                <a:solidFill>
                  <a:schemeClr val="tx1"/>
                </a:solidFill>
              </a:defRPr>
            </a:lvl1pPr>
          </a:lstStyle>
          <a:p>
            <a:pPr>
              <a:defRPr/>
            </a:pPr>
            <a:fld id="{FE00EB3C-B6F3-469A-B9FD-ADF7E2E86906}"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alphaModFix amt="70000"/>
            <a:duotone>
              <a:schemeClr val="bg2">
                <a:shade val="45000"/>
                <a:satMod val="135000"/>
              </a:schemeClr>
              <a:prstClr val="white"/>
            </a:duotone>
            <a:lum contrast="13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506413" y="6381750"/>
            <a:ext cx="8893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solidFill>
            <a:schemeClr val="bg1">
              <a:lumMod val="95000"/>
            </a:schemeClr>
          </a:solidFill>
        </p:spPr>
        <p:txBody>
          <a:bodyPr/>
          <a:lstStyle>
            <a:lvl1pPr marL="180975" indent="-180975">
              <a:defRPr sz="1800">
                <a:latin typeface="Calibri" pitchFamily="34" charset="0"/>
              </a:defRPr>
            </a:lvl1pPr>
            <a:lvl2pPr marL="361950" indent="-180975">
              <a:buFont typeface="Courier New" pitchFamily="49" charset="0"/>
              <a:buChar char="o"/>
              <a:defRPr sz="1400">
                <a:latin typeface="Calibri" pitchFamily="34" charset="0"/>
              </a:defRPr>
            </a:lvl2pPr>
            <a:lvl3pPr>
              <a:defRPr sz="1400">
                <a:latin typeface="Calibri" pitchFamily="34" charset="0"/>
              </a:defRPr>
            </a:lvl3pPr>
            <a:lvl4pPr>
              <a:defRPr sz="2000">
                <a:latin typeface="Calibri" pitchFamily="34" charset="0"/>
              </a:defRPr>
            </a:lvl4pPr>
            <a:lvl5pPr>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ECCDF6B4-C707-4A4A-A906-DEDEB6AA6BC4}" type="datetime1">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69352359-2B41-43E7-9BCD-B062F2012072}"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AD9DBC3-E71C-4E15-9E84-5AADDE41FB12}" type="datetime1">
              <a:rPr lang="en-GB"/>
              <a:pPr>
                <a:defRPr/>
              </a:pPr>
              <a:t>28/04/2016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8BD4F1B8-8F2A-4BE6-A527-33DDC9110ED6}"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506413" y="6381750"/>
            <a:ext cx="8893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marL="180975" indent="-180975">
              <a:defRPr sz="1800">
                <a:latin typeface="Calibri" pitchFamily="34" charset="0"/>
              </a:defRPr>
            </a:lvl1pPr>
            <a:lvl2pPr marL="361950" indent="-180975">
              <a:buFont typeface="Courier New" pitchFamily="49" charset="0"/>
              <a:buChar char="o"/>
              <a:defRPr sz="1400">
                <a:latin typeface="Calibri" pitchFamily="34" charset="0"/>
              </a:defRPr>
            </a:lvl2pPr>
            <a:lvl3pPr>
              <a:defRPr sz="1400">
                <a:latin typeface="Calibri" pitchFamily="34" charset="0"/>
              </a:defRPr>
            </a:lvl3pPr>
            <a:lvl4pPr>
              <a:defRPr sz="2000">
                <a:latin typeface="Calibri" pitchFamily="34" charset="0"/>
              </a:defRPr>
            </a:lvl4pPr>
            <a:lvl5pPr>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9DB0FE5A-D2C8-48F2-A114-95673EF3FC1D}" type="datetime1">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BCF3229D-0A5A-4B22-BFB0-D1E7E1C32140}"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1788B7-42CA-4F8E-BC71-7B6B6683BD15}" type="datetimeFigureOut">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3F5BC52-B839-4809-B8A3-57B5E7A7A5AF}"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A1788B7-42CA-4F8E-BC71-7B6B6683BD15}" type="datetimeFigureOut">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1BE623A-48F8-4F64-9392-F79067FDA1DE}"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1788B7-42CA-4F8E-BC71-7B6B6683BD15}" type="datetimeFigureOut">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577A0DA-4C1E-45C2-91A7-29A92F456810}"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A1788B7-42CA-4F8E-BC71-7B6B6683BD15}" type="datetimeFigureOut">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7CFDDB3-068C-4F8B-9518-E27084CE51EB}"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A1788B7-42CA-4F8E-BC71-7B6B6683BD15}" type="datetimeFigureOut">
              <a:rPr lang="en-GB"/>
              <a:pPr>
                <a:defRPr/>
              </a:pPr>
              <a:t>28/04/2016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BA260DBE-4E51-42D4-858D-FB0F0B434488}"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A1788B7-42CA-4F8E-BC71-7B6B6683BD15}" type="datetimeFigureOut">
              <a:rPr lang="en-GB"/>
              <a:pPr>
                <a:defRPr/>
              </a:pPr>
              <a:t>28/04/2016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7DD1E521-7801-4799-A257-AEB8744C6D23}"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1788B7-42CA-4F8E-BC71-7B6B6683BD15}" type="datetimeFigureOut">
              <a:rPr lang="en-GB"/>
              <a:pPr>
                <a:defRPr/>
              </a:pPr>
              <a:t>28/04/2016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B058C794-B3BA-4895-B874-43BA8A04CEFA}"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1788B7-42CA-4F8E-BC71-7B6B6683BD15}" type="datetimeFigureOut">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C2F88A4-8B75-4CAD-A142-96EB900EB7FA}"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print">
            <a:alphaModFix amt="70000"/>
            <a:duotone>
              <a:schemeClr val="bg2">
                <a:shade val="45000"/>
                <a:satMod val="135000"/>
              </a:schemeClr>
              <a:prstClr val="white"/>
            </a:duotone>
            <a:lum contrast="13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506413" y="6381750"/>
            <a:ext cx="8893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marL="180975" indent="-180975">
              <a:defRPr sz="1800">
                <a:latin typeface="Calibri" pitchFamily="34" charset="0"/>
              </a:defRPr>
            </a:lvl1pPr>
            <a:lvl2pPr marL="361950" indent="-180975">
              <a:buFont typeface="Courier New" pitchFamily="49" charset="0"/>
              <a:buChar char="o"/>
              <a:defRPr sz="1400">
                <a:latin typeface="Calibri" pitchFamily="34" charset="0"/>
              </a:defRPr>
            </a:lvl2pPr>
            <a:lvl3pPr>
              <a:defRPr sz="1400">
                <a:latin typeface="Calibri" pitchFamily="34" charset="0"/>
              </a:defRPr>
            </a:lvl3pPr>
            <a:lvl4pPr>
              <a:defRPr sz="2000">
                <a:latin typeface="Calibri" pitchFamily="34" charset="0"/>
              </a:defRPr>
            </a:lvl4pPr>
            <a:lvl5pPr>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05FF628F-4CC0-4AC0-BC76-3FBFA070F6BA}" type="datetime1">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F88D88CE-2783-4D95-9E43-0E50CDF3F45F}"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1788B7-42CA-4F8E-BC71-7B6B6683BD15}" type="datetimeFigureOut">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CF733B8-ABE2-4B24-9635-4F6A61F5D0DC}"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A1788B7-42CA-4F8E-BC71-7B6B6683BD15}" type="datetimeFigureOut">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586EB134-FAF2-4026-82FC-195B028758F7}"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A1788B7-42CA-4F8E-BC71-7B6B6683BD15}" type="datetimeFigureOut">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D51595B-44A3-46F3-B4B2-9E38A2D727E1}" type="slidenum">
              <a:rPr lang="en-GB"/>
              <a:pPr>
                <a:defRPr/>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51CBCC2-4804-429B-818B-B8380518E89F}" type="datetimeFigureOut">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5EDE6A00-770F-4D78-9E80-8AF1954A4563}" type="slidenum">
              <a:rPr lang="en-GB"/>
              <a:pPr>
                <a:defRPr/>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51CBCC2-4804-429B-818B-B8380518E89F}" type="datetimeFigureOut">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17DFDF0-61CA-4AEA-9509-71B3E361E03D}" type="slidenum">
              <a:rPr lang="en-GB"/>
              <a:pPr>
                <a:defRPr/>
              </a:pPr>
              <a:t>‹#›</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1CBCC2-4804-429B-818B-B8380518E89F}" type="datetimeFigureOut">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923AA13-E372-477A-8C9C-B16AE8EB77D4}" type="slidenum">
              <a:rPr lang="en-GB"/>
              <a:pPr>
                <a:defRPr/>
              </a:pPr>
              <a:t>‹#›</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51CBCC2-4804-429B-818B-B8380518E89F}" type="datetimeFigureOut">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EDD828AF-4393-4463-8154-443E9345CB20}" type="slidenum">
              <a:rPr lang="en-GB"/>
              <a:pPr>
                <a:defRPr/>
              </a:pPr>
              <a:t>‹#›</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51CBCC2-4804-429B-818B-B8380518E89F}" type="datetimeFigureOut">
              <a:rPr lang="en-GB"/>
              <a:pPr>
                <a:defRPr/>
              </a:pPr>
              <a:t>28/04/2016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0A4E4D02-D0D1-44EE-A5D0-571EBFEF3A59}" type="slidenum">
              <a:rPr lang="en-GB"/>
              <a:pPr>
                <a:defRPr/>
              </a:pPr>
              <a:t>‹#›</a:t>
            </a:fld>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51CBCC2-4804-429B-818B-B8380518E89F}" type="datetimeFigureOut">
              <a:rPr lang="en-GB"/>
              <a:pPr>
                <a:defRPr/>
              </a:pPr>
              <a:t>28/04/2016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076A2E14-5D0F-4597-BDAB-56E209800F97}" type="slidenum">
              <a:rPr lang="en-GB"/>
              <a:pPr>
                <a:defRPr/>
              </a:pPr>
              <a:t>‹#›</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1CBCC2-4804-429B-818B-B8380518E89F}" type="datetimeFigureOut">
              <a:rPr lang="en-GB"/>
              <a:pPr>
                <a:defRPr/>
              </a:pPr>
              <a:t>28/04/2016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EDB8A8EA-6714-4399-9D97-441FB2A1B315}"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AFC0B71-F478-43BB-AFB9-E9084CA39320}" type="datetime1">
              <a:rPr lang="en-GB"/>
              <a:pPr>
                <a:defRPr/>
              </a:pPr>
              <a:t>28/04/2016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56A5FD8C-7E21-48EA-A27A-698761CD0F2B}"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1CBCC2-4804-429B-818B-B8380518E89F}" type="datetimeFigureOut">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DDDB33F-5057-4D6C-9B09-1B0D4351D3BE}" type="slidenum">
              <a:rPr lang="en-GB"/>
              <a:pPr>
                <a:defRPr/>
              </a:pPr>
              <a:t>‹#›</a:t>
            </a:fld>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1CBCC2-4804-429B-818B-B8380518E89F}" type="datetimeFigureOut">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B4E723A4-36B3-49D1-8B58-FB5053AF05BC}" type="slidenum">
              <a:rPr lang="en-GB"/>
              <a:pPr>
                <a:defRPr/>
              </a:pPr>
              <a:t>‹#›</a:t>
            </a:fld>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51CBCC2-4804-429B-818B-B8380518E89F}" type="datetimeFigureOut">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451BFE1-1421-484F-A13C-8C34BD651B1B}" type="slidenum">
              <a:rPr lang="en-GB"/>
              <a:pPr>
                <a:defRPr/>
              </a:pPr>
              <a:t>‹#›</a:t>
            </a:fld>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51CBCC2-4804-429B-818B-B8380518E89F}" type="datetimeFigureOut">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1470EDE-0143-47A3-95A8-FFD5C6EA8B84}"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B8BBB04-DBC0-4DDB-8092-0A39438DBC9B}" type="datetime1">
              <a:rPr lang="en-GB"/>
              <a:pPr>
                <a:defRPr/>
              </a:pPr>
              <a:t>28/04/2016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A9D82073-EBDB-42E6-87AF-312EA7A06BAD}"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F8C8AF1-4211-47E0-93DF-976FF6019128}" type="datetime1">
              <a:rPr lang="en-GB"/>
              <a:pPr>
                <a:defRPr/>
              </a:pPr>
              <a:t>28/04/2016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896D5A98-9757-48E6-899C-78D4E2152D72}"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8628425-6B64-44BF-836B-53E972692D99}" type="datetime1">
              <a:rPr lang="en-GB"/>
              <a:pPr>
                <a:defRPr/>
              </a:pPr>
              <a:t>28/04/2016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DDE865ED-8FED-47AA-83CE-EE7567AF4F0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BA2E7C-9CF1-45C9-BD43-AF1040AEFD6B}" type="datetime1">
              <a:rPr lang="en-GB"/>
              <a:pPr>
                <a:defRPr/>
              </a:pPr>
              <a:t>28/04/2016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E176CB2-000C-43DC-A6E7-94FD15554D92}"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999CC09-2A6F-4DED-B9A1-0A05061414B3}" type="datetime1">
              <a:rPr lang="en-GB"/>
              <a:pPr>
                <a:defRPr/>
              </a:pPr>
              <a:t>28/04/2016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34640470-F724-4279-BDA6-C35191A2370F}"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cstate="print">
            <a:alphaModFix amt="70000"/>
            <a:duotone>
              <a:schemeClr val="bg2">
                <a:shade val="45000"/>
                <a:satMod val="135000"/>
              </a:schemeClr>
              <a:prstClr val="white"/>
            </a:duotone>
            <a:lum contrast="13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86773EDE-C93F-4267-AD95-2667999A34E2}" type="datetime1">
              <a:rPr lang="en-GB"/>
              <a:pPr>
                <a:defRPr/>
              </a:pPr>
              <a:t>28/04/2016</a:t>
            </a:fld>
            <a:endParaRPr lang="en-GB"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GB" dirty="0"/>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6FB36334-7035-46C6-B5C3-A620DC5C4B90}" type="slidenum">
              <a:rPr lang="en-GB"/>
              <a:pPr>
                <a:defRPr/>
              </a:pPr>
              <a:t>‹#›</a:t>
            </a:fld>
            <a:endParaRPr lang="en-GB" dirty="0"/>
          </a:p>
        </p:txBody>
      </p:sp>
      <p:pic>
        <p:nvPicPr>
          <p:cNvPr id="1030" name="Immagine 2"/>
          <p:cNvPicPr>
            <a:picLocks noChangeAspect="1"/>
          </p:cNvPicPr>
          <p:nvPr userDrawn="1"/>
        </p:nvPicPr>
        <p:blipFill>
          <a:blip r:embed="rId23" cstate="print"/>
          <a:srcRect/>
          <a:stretch>
            <a:fillRect/>
          </a:stretch>
        </p:blipFill>
        <p:spPr bwMode="auto">
          <a:xfrm>
            <a:off x="0" y="0"/>
            <a:ext cx="9909175" cy="1341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7" r:id="rId1"/>
    <p:sldLayoutId id="2147483863" r:id="rId2"/>
    <p:sldLayoutId id="2147483864"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65" r:id="rId12"/>
    <p:sldLayoutId id="2147483866" r:id="rId13"/>
    <p:sldLayoutId id="2147483867" r:id="rId14"/>
    <p:sldLayoutId id="2147483836" r:id="rId15"/>
    <p:sldLayoutId id="2147483837" r:id="rId16"/>
    <p:sldLayoutId id="2147483838" r:id="rId17"/>
    <p:sldLayoutId id="2147483839" r:id="rId18"/>
    <p:sldLayoutId id="2147483868" r:id="rId19"/>
    <p:sldLayoutId id="2147483840" r:id="rId2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Courier New" pitchFamily="49" charset="0"/>
        <a:buChar char="o"/>
        <a:defRPr sz="2000"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AA1788B7-42CA-4F8E-BC71-7B6B6683BD15}" type="datetimeFigureOut">
              <a:rPr lang="en-GB"/>
              <a:pPr>
                <a:defRPr/>
              </a:pPr>
              <a:t>28/04/2016</a:t>
            </a:fld>
            <a:endParaRPr lang="en-GB"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3EB39DF-AA7C-48B4-A336-A6B3E0657867}"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69"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551CBCC2-4804-429B-818B-B8380518E89F}" type="datetimeFigureOut">
              <a:rPr lang="en-GB"/>
              <a:pPr>
                <a:defRPr/>
              </a:pPr>
              <a:t>28/04/2016</a:t>
            </a:fld>
            <a:endParaRPr lang="en-GB"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9E0F582-B516-4652-A098-36EAB09D9244}"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hyperlink" Target="https://www.linkedin.com/company/kefi-minerals-plc" TargetMode="External"/><Relationship Id="rId3" Type="http://schemas.openxmlformats.org/officeDocument/2006/relationships/hyperlink" Target="http://www.kefi-minerals.com/" TargetMode="External"/><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twitter.com/kefiminerals" TargetMode="External"/><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Immagine 2"/>
          <p:cNvPicPr>
            <a:picLocks noChangeAspect="1"/>
          </p:cNvPicPr>
          <p:nvPr/>
        </p:nvPicPr>
        <p:blipFill>
          <a:blip r:embed="rId3" cstate="print"/>
          <a:srcRect/>
          <a:stretch>
            <a:fillRect/>
          </a:stretch>
        </p:blipFill>
        <p:spPr bwMode="auto">
          <a:xfrm>
            <a:off x="0" y="0"/>
            <a:ext cx="9906000" cy="1341438"/>
          </a:xfrm>
          <a:prstGeom prst="rect">
            <a:avLst/>
          </a:prstGeom>
          <a:noFill/>
          <a:ln w="9525">
            <a:noFill/>
            <a:miter lim="800000"/>
            <a:headEnd/>
            <a:tailEnd/>
          </a:ln>
        </p:spPr>
      </p:pic>
      <p:grpSp>
        <p:nvGrpSpPr>
          <p:cNvPr id="17" name="Group 16"/>
          <p:cNvGrpSpPr>
            <a:grpSpLocks/>
          </p:cNvGrpSpPr>
          <p:nvPr/>
        </p:nvGrpSpPr>
        <p:grpSpPr bwMode="auto">
          <a:xfrm>
            <a:off x="200473" y="2031064"/>
            <a:ext cx="9145015" cy="1527175"/>
            <a:chOff x="2841307" y="3115714"/>
            <a:chExt cx="6360165" cy="1527048"/>
          </a:xfrm>
        </p:grpSpPr>
        <p:pic>
          <p:nvPicPr>
            <p:cNvPr id="9" name="Picture 8"/>
            <p:cNvPicPr>
              <a:picLocks noChangeAspect="1"/>
            </p:cNvPicPr>
            <p:nvPr/>
          </p:nvPicPr>
          <p:blipFill rotWithShape="1">
            <a:blip r:embed="rId4" cstate="print"/>
            <a:srcRect/>
            <a:stretch/>
          </p:blipFill>
          <p:spPr>
            <a:xfrm>
              <a:off x="2841307" y="3115714"/>
              <a:ext cx="1424727" cy="1527048"/>
            </a:xfrm>
            <a:prstGeom prst="rect">
              <a:avLst/>
            </a:prstGeom>
            <a:ln>
              <a:solidFill>
                <a:schemeClr val="bg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stretch>
              <a:fillRect/>
            </a:stretch>
          </p:blipFill>
          <p:spPr>
            <a:xfrm>
              <a:off x="7778412" y="3115714"/>
              <a:ext cx="1423060" cy="1527048"/>
            </a:xfrm>
            <a:prstGeom prst="rect">
              <a:avLst/>
            </a:prstGeom>
            <a:ln>
              <a:solidFill>
                <a:schemeClr val="bg1"/>
              </a:solidFill>
            </a:ln>
            <a:effectLst>
              <a:outerShdw blurRad="292100" dist="139700" dir="2700000" algn="tl" rotWithShape="0">
                <a:srgbClr val="333333">
                  <a:alpha val="65000"/>
                </a:srgbClr>
              </a:outerShdw>
            </a:effectLst>
          </p:spPr>
        </p:pic>
      </p:grpSp>
      <p:sp>
        <p:nvSpPr>
          <p:cNvPr id="13" name="Subtitle 11"/>
          <p:cNvSpPr>
            <a:spLocks noGrp="1"/>
          </p:cNvSpPr>
          <p:nvPr>
            <p:ph type="subTitle" idx="1"/>
          </p:nvPr>
        </p:nvSpPr>
        <p:spPr>
          <a:xfrm>
            <a:off x="0" y="3789040"/>
            <a:ext cx="9905999" cy="2802944"/>
          </a:xfrm>
        </p:spPr>
        <p:txBody>
          <a:bodyPr rtlCol="0">
            <a:normAutofit lnSpcReduction="10000"/>
          </a:bodyPr>
          <a:lstStyle/>
          <a:p>
            <a:pPr eaLnBrk="1" fontAlgn="auto" hangingPunct="1">
              <a:spcAft>
                <a:spcPts val="0"/>
              </a:spcAft>
              <a:defRPr/>
            </a:pPr>
            <a:r>
              <a:rPr lang="en-US" sz="4000" b="1" dirty="0" smtClean="0">
                <a:solidFill>
                  <a:schemeClr val="tx1"/>
                </a:solidFill>
                <a:cs typeface="Arial" charset="0"/>
              </a:rPr>
              <a:t>Developing a +100,000 oz. </a:t>
            </a:r>
            <a:r>
              <a:rPr lang="en-US" sz="4000" b="1" dirty="0" err="1" smtClean="0">
                <a:solidFill>
                  <a:schemeClr val="tx1"/>
                </a:solidFill>
                <a:cs typeface="Arial" charset="0"/>
              </a:rPr>
              <a:t>p.a</a:t>
            </a:r>
            <a:r>
              <a:rPr lang="en-US" sz="4000" b="1" dirty="0" smtClean="0">
                <a:solidFill>
                  <a:schemeClr val="tx1"/>
                </a:solidFill>
                <a:cs typeface="Arial" charset="0"/>
              </a:rPr>
              <a:t> </a:t>
            </a:r>
            <a:r>
              <a:rPr lang="en-US" sz="4000" b="1" dirty="0">
                <a:solidFill>
                  <a:schemeClr val="tx1"/>
                </a:solidFill>
                <a:cs typeface="Arial" charset="0"/>
              </a:rPr>
              <a:t> </a:t>
            </a:r>
            <a:r>
              <a:rPr lang="en-US" sz="4000" b="1" dirty="0" smtClean="0">
                <a:solidFill>
                  <a:schemeClr val="tx1"/>
                </a:solidFill>
                <a:cs typeface="Arial" charset="0"/>
              </a:rPr>
              <a:t>Gold Producer</a:t>
            </a:r>
          </a:p>
          <a:p>
            <a:pPr eaLnBrk="1" fontAlgn="auto" hangingPunct="1">
              <a:spcAft>
                <a:spcPts val="0"/>
              </a:spcAft>
              <a:defRPr/>
            </a:pPr>
            <a:r>
              <a:rPr lang="en-US" sz="4000" b="1" dirty="0">
                <a:solidFill>
                  <a:schemeClr val="tx1"/>
                </a:solidFill>
                <a:cs typeface="Arial" charset="0"/>
              </a:rPr>
              <a:t>T</a:t>
            </a:r>
            <a:r>
              <a:rPr lang="en-US" sz="4000" b="1" dirty="0" smtClean="0">
                <a:solidFill>
                  <a:schemeClr val="tx1"/>
                </a:solidFill>
                <a:cs typeface="Arial" charset="0"/>
              </a:rPr>
              <a:t>hen Expanding in </a:t>
            </a:r>
            <a:r>
              <a:rPr lang="en-US" sz="4000" b="1" smtClean="0">
                <a:solidFill>
                  <a:schemeClr val="tx1"/>
                </a:solidFill>
                <a:cs typeface="Arial" charset="0"/>
              </a:rPr>
              <a:t>the Arabian-Nubian </a:t>
            </a:r>
            <a:r>
              <a:rPr lang="en-US" sz="4000" b="1" dirty="0" smtClean="0">
                <a:solidFill>
                  <a:schemeClr val="tx1"/>
                </a:solidFill>
                <a:cs typeface="Arial" charset="0"/>
              </a:rPr>
              <a:t>Shield</a:t>
            </a:r>
            <a:endParaRPr lang="en-US" sz="4000" b="1" dirty="0">
              <a:solidFill>
                <a:schemeClr val="tx1"/>
              </a:solidFill>
              <a:cs typeface="Arial" charset="0"/>
            </a:endParaRPr>
          </a:p>
          <a:p>
            <a:pPr eaLnBrk="1" fontAlgn="auto" hangingPunct="1">
              <a:spcAft>
                <a:spcPts val="0"/>
              </a:spcAft>
              <a:defRPr/>
            </a:pPr>
            <a:endParaRPr lang="en-US" sz="2800" b="1" cap="all" dirty="0" smtClean="0">
              <a:solidFill>
                <a:schemeClr val="tx1"/>
              </a:solidFill>
              <a:ea typeface="+mj-ea"/>
              <a:cs typeface="Arial" pitchFamily="34" charset="0"/>
            </a:endParaRPr>
          </a:p>
          <a:p>
            <a:pPr eaLnBrk="1" fontAlgn="auto" hangingPunct="1">
              <a:spcAft>
                <a:spcPts val="0"/>
              </a:spcAft>
              <a:defRPr/>
            </a:pPr>
            <a:r>
              <a:rPr lang="en-US" sz="2800" b="1" cap="all" dirty="0" smtClean="0">
                <a:solidFill>
                  <a:schemeClr val="tx1"/>
                </a:solidFill>
                <a:ea typeface="+mj-ea"/>
                <a:cs typeface="Arial" pitchFamily="34" charset="0"/>
              </a:rPr>
              <a:t>UK Investor Show</a:t>
            </a:r>
          </a:p>
          <a:p>
            <a:pPr eaLnBrk="1" fontAlgn="auto" hangingPunct="1">
              <a:spcAft>
                <a:spcPts val="0"/>
              </a:spcAft>
              <a:defRPr/>
            </a:pPr>
            <a:r>
              <a:rPr lang="en-US" b="1" cap="all" dirty="0" smtClean="0">
                <a:solidFill>
                  <a:schemeClr val="tx1"/>
                </a:solidFill>
                <a:cs typeface="Arial" pitchFamily="34" charset="0"/>
              </a:rPr>
              <a:t>30 April 2016</a:t>
            </a:r>
            <a:endParaRPr lang="en-GB" dirty="0" smtClean="0">
              <a:solidFill>
                <a:schemeClr val="tx1"/>
              </a:solidFill>
              <a:cs typeface="Arial" pitchFamily="34" charset="0"/>
            </a:endParaRPr>
          </a:p>
          <a:p>
            <a:pPr eaLnBrk="1" fontAlgn="auto" hangingPunct="1">
              <a:spcAft>
                <a:spcPts val="0"/>
              </a:spcAft>
              <a:buFont typeface="Arial" pitchFamily="34" charset="0"/>
              <a:buNone/>
              <a:defRPr/>
            </a:pPr>
            <a:endParaRPr lang="en-GB" sz="6000" b="1" dirty="0">
              <a:solidFill>
                <a:srgbClr val="3F3E00"/>
              </a:solidFill>
              <a:cs typeface="Arial" pitchFamily="34" charset="0"/>
            </a:endParaRPr>
          </a:p>
        </p:txBody>
      </p:sp>
      <p:pic>
        <p:nvPicPr>
          <p:cNvPr id="15" name="Content Placeholder 3" descr="C:\Users\user\Desktop\host land photo\CYMERA_20150205_173131.jpg"/>
          <p:cNvPicPr>
            <a:picLocks/>
          </p:cNvPicPr>
          <p:nvPr/>
        </p:nvPicPr>
        <p:blipFill>
          <a:blip r:embed="rId6" cstate="email">
            <a:extLst>
              <a:ext uri="{BEBA8EAE-BF5A-486C-A8C5-ECC9F3942E4B}">
                <a14:imgProps xmlns:a14="http://schemas.microsoft.com/office/drawing/2010/main">
                  <a14:imgLayer r:embed="rId7">
                    <a14:imgEffect>
                      <a14:sharpenSoften amount="64000"/>
                    </a14:imgEffect>
                    <a14:imgEffect>
                      <a14:brightnessContrast bright="11000" contrast="22000"/>
                    </a14:imgEffect>
                  </a14:imgLayer>
                </a14:imgProps>
              </a:ext>
              <a:ext uri="{28A0092B-C50C-407E-A947-70E740481C1C}">
                <a14:useLocalDpi xmlns:a14="http://schemas.microsoft.com/office/drawing/2010/main" val="0"/>
              </a:ext>
            </a:extLst>
          </a:blip>
          <a:srcRect/>
          <a:stretch>
            <a:fillRect/>
          </a:stretch>
        </p:blipFill>
        <p:spPr>
          <a:xfrm>
            <a:off x="5028360" y="2031064"/>
            <a:ext cx="1940864" cy="152717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5264" y="2031064"/>
            <a:ext cx="2102991" cy="15271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552" y="2053952"/>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8C40411E-C41F-4BB6-BFD6-5E6AAD36F303}" type="slidenum">
              <a:rPr lang="en-GB" smtClean="0"/>
              <a:pPr>
                <a:defRPr/>
              </a:pPr>
              <a:t>10</a:t>
            </a:fld>
            <a:endParaRPr lang="en-GB" dirty="0"/>
          </a:p>
        </p:txBody>
      </p:sp>
      <p:sp>
        <p:nvSpPr>
          <p:cNvPr id="14341" name="Rectangle 5"/>
          <p:cNvSpPr>
            <a:spLocks noChangeArrowheads="1"/>
          </p:cNvSpPr>
          <p:nvPr/>
        </p:nvSpPr>
        <p:spPr bwMode="auto">
          <a:xfrm>
            <a:off x="2144687" y="231253"/>
            <a:ext cx="7761313" cy="830997"/>
          </a:xfrm>
          <a:prstGeom prst="rect">
            <a:avLst/>
          </a:prstGeom>
          <a:noFill/>
          <a:ln w="9525">
            <a:noFill/>
            <a:miter lim="800000"/>
            <a:headEnd/>
            <a:tailEnd/>
          </a:ln>
        </p:spPr>
        <p:txBody>
          <a:bodyPr wrap="square">
            <a:spAutoFit/>
          </a:bodyPr>
          <a:lstStyle/>
          <a:p>
            <a:pPr algn="r" eaLnBrk="0" hangingPunct="0"/>
            <a:r>
              <a:rPr lang="en-GB" sz="2400" b="1" dirty="0" smtClean="0">
                <a:solidFill>
                  <a:schemeClr val="bg1"/>
                </a:solidFill>
              </a:rPr>
              <a:t>Tulu </a:t>
            </a:r>
            <a:r>
              <a:rPr lang="en-GB" sz="2400" b="1" dirty="0" err="1" smtClean="0">
                <a:solidFill>
                  <a:schemeClr val="bg1"/>
                </a:solidFill>
              </a:rPr>
              <a:t>Kapi</a:t>
            </a:r>
            <a:r>
              <a:rPr lang="en-GB" sz="2400" b="1" dirty="0" smtClean="0">
                <a:solidFill>
                  <a:schemeClr val="bg1"/>
                </a:solidFill>
              </a:rPr>
              <a:t> </a:t>
            </a:r>
          </a:p>
          <a:p>
            <a:pPr algn="r" eaLnBrk="0" hangingPunct="0"/>
            <a:r>
              <a:rPr lang="en-GB" sz="2400" b="1" dirty="0" smtClean="0">
                <a:solidFill>
                  <a:schemeClr val="bg1"/>
                </a:solidFill>
              </a:rPr>
              <a:t>Open Pit Financials</a:t>
            </a:r>
            <a:endParaRPr lang="en-GB" sz="24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642036358"/>
              </p:ext>
            </p:extLst>
          </p:nvPr>
        </p:nvGraphicFramePr>
        <p:xfrm>
          <a:off x="344488" y="1556792"/>
          <a:ext cx="4680520" cy="3194949"/>
        </p:xfrm>
        <a:graphic>
          <a:graphicData uri="http://schemas.openxmlformats.org/drawingml/2006/table">
            <a:tbl>
              <a:tblPr firstRow="1">
                <a:effectLst>
                  <a:outerShdw blurRad="50800" dist="38100" dir="2700000" sx="101000" sy="101000" algn="tl" rotWithShape="0">
                    <a:prstClr val="black">
                      <a:alpha val="40000"/>
                    </a:prstClr>
                  </a:outerShdw>
                </a:effectLst>
                <a:tableStyleId>{5202B0CA-FC54-4496-8BCA-5EF66A818D29}</a:tableStyleId>
              </a:tblPr>
              <a:tblGrid>
                <a:gridCol w="3240360"/>
                <a:gridCol w="1440160"/>
              </a:tblGrid>
              <a:tr h="311169">
                <a:tc gridSpan="2">
                  <a:txBody>
                    <a:bodyPr/>
                    <a:lstStyle/>
                    <a:p>
                      <a:pPr algn="ctr"/>
                      <a:r>
                        <a:rPr lang="en-AU" sz="1200" dirty="0" smtClean="0"/>
                        <a:t>Project</a:t>
                      </a:r>
                      <a:r>
                        <a:rPr lang="en-AU" sz="1200" baseline="0" dirty="0" smtClean="0"/>
                        <a:t> Financials @ US$1,250/</a:t>
                      </a:r>
                      <a:r>
                        <a:rPr lang="en-AU" sz="1200" baseline="0" dirty="0" err="1" smtClean="0"/>
                        <a:t>oz</a:t>
                      </a:r>
                      <a:endParaRPr lang="en-AU" sz="12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AU" sz="12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11169">
                <a:tc>
                  <a:txBody>
                    <a:bodyPr/>
                    <a:lstStyle/>
                    <a:p>
                      <a:pPr algn="ctr">
                        <a:spcAft>
                          <a:spcPts val="0"/>
                        </a:spcAft>
                        <a:tabLst>
                          <a:tab pos="1079500" algn="l"/>
                          <a:tab pos="457200" algn="l"/>
                        </a:tabLst>
                      </a:pPr>
                      <a:r>
                        <a:rPr lang="en-AU" sz="1200" kern="1200" dirty="0">
                          <a:solidFill>
                            <a:schemeClr val="tx1"/>
                          </a:solidFill>
                          <a:latin typeface="+mn-lt"/>
                          <a:ea typeface="+mn-ea"/>
                          <a:cs typeface="+mn-cs"/>
                        </a:rPr>
                        <a:t>All-in Sustaining Costs</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a:solidFill>
                            <a:schemeClr val="tx1"/>
                          </a:solidFill>
                          <a:latin typeface="+mn-lt"/>
                          <a:ea typeface="+mn-ea"/>
                          <a:cs typeface="+mn-cs"/>
                        </a:rPr>
                        <a:t>US$745/</a:t>
                      </a:r>
                      <a:r>
                        <a:rPr lang="en-AU" sz="1200" kern="1200" dirty="0" err="1">
                          <a:solidFill>
                            <a:schemeClr val="tx1"/>
                          </a:solidFill>
                          <a:latin typeface="+mn-lt"/>
                          <a:ea typeface="+mn-ea"/>
                          <a:cs typeface="+mn-cs"/>
                        </a:rPr>
                        <a:t>oz</a:t>
                      </a:r>
                      <a:endParaRPr lang="en-AU" sz="1200" kern="1200" dirty="0">
                        <a:solidFill>
                          <a:schemeClr val="tx1"/>
                        </a:solidFill>
                        <a:latin typeface="+mn-lt"/>
                        <a:ea typeface="+mn-ea"/>
                        <a:cs typeface="+mn-cs"/>
                      </a:endParaRP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9776">
                <a:tc>
                  <a:txBody>
                    <a:bodyPr/>
                    <a:lstStyle/>
                    <a:p>
                      <a:pPr algn="ctr">
                        <a:spcAft>
                          <a:spcPts val="0"/>
                        </a:spcAft>
                        <a:tabLst>
                          <a:tab pos="1079500" algn="l"/>
                          <a:tab pos="457200" algn="l"/>
                        </a:tabLst>
                      </a:pPr>
                      <a:r>
                        <a:rPr lang="en-AU" sz="1200" kern="1200" dirty="0">
                          <a:solidFill>
                            <a:schemeClr val="tx1"/>
                          </a:solidFill>
                          <a:latin typeface="+mn-lt"/>
                          <a:ea typeface="+mn-ea"/>
                          <a:cs typeface="+mn-cs"/>
                        </a:rPr>
                        <a:t>All-in Costs (</a:t>
                      </a:r>
                      <a:r>
                        <a:rPr lang="en-AU" sz="1200" kern="1200" dirty="0" err="1" smtClean="0">
                          <a:solidFill>
                            <a:schemeClr val="tx1"/>
                          </a:solidFill>
                          <a:latin typeface="+mn-lt"/>
                          <a:ea typeface="+mn-ea"/>
                          <a:cs typeface="+mn-cs"/>
                        </a:rPr>
                        <a:t>incl</a:t>
                      </a:r>
                      <a:r>
                        <a:rPr lang="en-AU" sz="1200" kern="1200" dirty="0" smtClean="0">
                          <a:solidFill>
                            <a:schemeClr val="tx1"/>
                          </a:solidFill>
                          <a:latin typeface="+mn-lt"/>
                          <a:ea typeface="+mn-ea"/>
                          <a:cs typeface="+mn-cs"/>
                        </a:rPr>
                        <a:t> </a:t>
                      </a:r>
                      <a:r>
                        <a:rPr lang="en-AU" sz="1200" kern="1200" dirty="0">
                          <a:solidFill>
                            <a:schemeClr val="tx1"/>
                          </a:solidFill>
                          <a:latin typeface="+mn-lt"/>
                          <a:ea typeface="+mn-ea"/>
                          <a:cs typeface="+mn-cs"/>
                        </a:rPr>
                        <a:t>initial </a:t>
                      </a:r>
                      <a:r>
                        <a:rPr lang="en-AU" sz="1200" kern="1200" dirty="0" smtClean="0">
                          <a:solidFill>
                            <a:schemeClr val="tx1"/>
                          </a:solidFill>
                          <a:latin typeface="+mn-lt"/>
                          <a:ea typeface="+mn-ea"/>
                          <a:cs typeface="+mn-cs"/>
                        </a:rPr>
                        <a:t>capex)</a:t>
                      </a:r>
                      <a:endParaRPr lang="en-AU" sz="1200" kern="1200" dirty="0">
                        <a:solidFill>
                          <a:schemeClr val="tx1"/>
                        </a:solidFill>
                        <a:latin typeface="+mn-lt"/>
                        <a:ea typeface="+mn-ea"/>
                        <a:cs typeface="+mn-cs"/>
                      </a:endParaRP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a:solidFill>
                            <a:schemeClr val="tx1"/>
                          </a:solidFill>
                          <a:latin typeface="+mn-lt"/>
                          <a:ea typeface="+mn-ea"/>
                          <a:cs typeface="+mn-cs"/>
                        </a:rPr>
                        <a:t>US$852/</a:t>
                      </a:r>
                      <a:r>
                        <a:rPr lang="en-AU" sz="1200" kern="1200" dirty="0" err="1">
                          <a:solidFill>
                            <a:schemeClr val="tx1"/>
                          </a:solidFill>
                          <a:latin typeface="+mn-lt"/>
                          <a:ea typeface="+mn-ea"/>
                          <a:cs typeface="+mn-cs"/>
                        </a:rPr>
                        <a:t>oz</a:t>
                      </a:r>
                      <a:endParaRPr lang="en-AU" sz="1200" kern="1200" dirty="0">
                        <a:solidFill>
                          <a:schemeClr val="tx1"/>
                        </a:solidFill>
                        <a:latin typeface="+mn-lt"/>
                        <a:ea typeface="+mn-ea"/>
                        <a:cs typeface="+mn-cs"/>
                      </a:endParaRP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11169">
                <a:tc>
                  <a:txBody>
                    <a:bodyPr/>
                    <a:lstStyle/>
                    <a:p>
                      <a:pPr algn="ctr">
                        <a:spcAft>
                          <a:spcPts val="0"/>
                        </a:spcAft>
                        <a:tabLst>
                          <a:tab pos="1079500" algn="l"/>
                          <a:tab pos="457200" algn="l"/>
                        </a:tabLst>
                      </a:pPr>
                      <a:r>
                        <a:rPr lang="en-AU" sz="1200" kern="1200" dirty="0">
                          <a:solidFill>
                            <a:schemeClr val="tx1"/>
                          </a:solidFill>
                          <a:latin typeface="+mn-lt"/>
                          <a:ea typeface="+mn-ea"/>
                          <a:cs typeface="+mn-cs"/>
                        </a:rPr>
                        <a:t>Average annual EBITDA</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079500" algn="l"/>
                          <a:tab pos="457200" algn="l"/>
                        </a:tabLst>
                        <a:defRPr/>
                      </a:pPr>
                      <a:r>
                        <a:rPr lang="en-AU" sz="1200" kern="1200" dirty="0" smtClean="0">
                          <a:solidFill>
                            <a:schemeClr val="tx1"/>
                          </a:solidFill>
                          <a:latin typeface="+mn-lt"/>
                          <a:ea typeface="+mn-ea"/>
                          <a:cs typeface="+mn-cs"/>
                        </a:rPr>
                        <a:t>US$51M</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9776">
                <a:tc>
                  <a:txBody>
                    <a:bodyPr/>
                    <a:lstStyle/>
                    <a:p>
                      <a:pPr algn="ctr">
                        <a:spcAft>
                          <a:spcPts val="0"/>
                        </a:spcAft>
                        <a:tabLst>
                          <a:tab pos="1079500" algn="l"/>
                          <a:tab pos="457200" algn="l"/>
                        </a:tabLst>
                      </a:pPr>
                      <a:r>
                        <a:rPr lang="en-AU" sz="1200" kern="1200" dirty="0">
                          <a:solidFill>
                            <a:schemeClr val="tx1"/>
                          </a:solidFill>
                          <a:latin typeface="+mn-lt"/>
                          <a:ea typeface="+mn-ea"/>
                          <a:cs typeface="+mn-cs"/>
                        </a:rPr>
                        <a:t>Net Cash after Debt </a:t>
                      </a:r>
                      <a:r>
                        <a:rPr lang="en-AU" sz="1200" kern="1200" dirty="0" smtClean="0">
                          <a:solidFill>
                            <a:schemeClr val="tx1"/>
                          </a:solidFill>
                          <a:latin typeface="+mn-lt"/>
                          <a:ea typeface="+mn-ea"/>
                          <a:cs typeface="+mn-cs"/>
                        </a:rPr>
                        <a:t>Repayment (LOM)</a:t>
                      </a:r>
                      <a:endParaRPr lang="en-AU" sz="1200" kern="1200" dirty="0">
                        <a:solidFill>
                          <a:schemeClr val="tx1"/>
                        </a:solidFill>
                        <a:latin typeface="+mn-lt"/>
                        <a:ea typeface="+mn-ea"/>
                        <a:cs typeface="+mn-cs"/>
                      </a:endParaRP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a:solidFill>
                            <a:schemeClr val="tx1"/>
                          </a:solidFill>
                          <a:latin typeface="+mn-lt"/>
                          <a:ea typeface="+mn-ea"/>
                          <a:cs typeface="+mn-cs"/>
                        </a:rPr>
                        <a:t>US$278M</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9776">
                <a:tc>
                  <a:txBody>
                    <a:bodyPr/>
                    <a:lstStyle/>
                    <a:p>
                      <a:pPr algn="ctr">
                        <a:spcAft>
                          <a:spcPts val="0"/>
                        </a:spcAft>
                        <a:tabLst>
                          <a:tab pos="1079500" algn="l"/>
                          <a:tab pos="457200" algn="l"/>
                        </a:tabLst>
                      </a:pPr>
                      <a:r>
                        <a:rPr lang="en-AU" sz="1200" kern="1200" dirty="0" smtClean="0">
                          <a:solidFill>
                            <a:schemeClr val="tx1"/>
                          </a:solidFill>
                          <a:latin typeface="+mn-lt"/>
                          <a:ea typeface="+mn-ea"/>
                          <a:cs typeface="+mn-cs"/>
                        </a:rPr>
                        <a:t>Net Cash after Debt Repayment</a:t>
                      </a:r>
                      <a:r>
                        <a:rPr lang="en-AU" sz="1200" kern="1200" baseline="0" dirty="0" smtClean="0">
                          <a:solidFill>
                            <a:schemeClr val="tx1"/>
                          </a:solidFill>
                          <a:latin typeface="+mn-lt"/>
                          <a:ea typeface="+mn-ea"/>
                          <a:cs typeface="+mn-cs"/>
                        </a:rPr>
                        <a:t> in </a:t>
                      </a:r>
                      <a:r>
                        <a:rPr lang="en-AU" sz="1200" kern="1200" dirty="0" smtClean="0">
                          <a:solidFill>
                            <a:schemeClr val="tx1"/>
                          </a:solidFill>
                          <a:latin typeface="+mn-lt"/>
                          <a:ea typeface="+mn-ea"/>
                          <a:cs typeface="+mn-cs"/>
                        </a:rPr>
                        <a:t>Y1-3</a:t>
                      </a:r>
                      <a:endParaRPr lang="en-AU" sz="1200" kern="1200" dirty="0">
                        <a:solidFill>
                          <a:schemeClr val="tx1"/>
                        </a:solidFill>
                        <a:latin typeface="+mn-lt"/>
                        <a:ea typeface="+mn-ea"/>
                        <a:cs typeface="+mn-cs"/>
                      </a:endParaRP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smtClean="0">
                          <a:solidFill>
                            <a:schemeClr val="tx1"/>
                          </a:solidFill>
                          <a:latin typeface="+mn-lt"/>
                          <a:ea typeface="+mn-ea"/>
                          <a:cs typeface="+mn-cs"/>
                        </a:rPr>
                        <a:t>US$135M</a:t>
                      </a:r>
                      <a:endParaRPr lang="en-AU" sz="1200" kern="1200" dirty="0">
                        <a:solidFill>
                          <a:schemeClr val="tx1"/>
                        </a:solidFill>
                        <a:latin typeface="+mn-lt"/>
                        <a:ea typeface="+mn-ea"/>
                        <a:cs typeface="+mn-cs"/>
                      </a:endParaRP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9776">
                <a:tc>
                  <a:txBody>
                    <a:bodyPr/>
                    <a:lstStyle/>
                    <a:p>
                      <a:pPr algn="ctr">
                        <a:spcAft>
                          <a:spcPts val="0"/>
                        </a:spcAft>
                        <a:tabLst>
                          <a:tab pos="1079500" algn="l"/>
                          <a:tab pos="457200" algn="l"/>
                        </a:tabLst>
                      </a:pPr>
                      <a:r>
                        <a:rPr lang="en-AU" sz="1200" kern="1200" dirty="0">
                          <a:solidFill>
                            <a:schemeClr val="tx1"/>
                          </a:solidFill>
                          <a:latin typeface="+mn-lt"/>
                          <a:ea typeface="+mn-ea"/>
                          <a:cs typeface="+mn-cs"/>
                        </a:rPr>
                        <a:t>Geared after-tax NPV (8</a:t>
                      </a:r>
                      <a:r>
                        <a:rPr lang="en-AU" sz="1200" kern="1200" dirty="0" smtClean="0">
                          <a:solidFill>
                            <a:schemeClr val="tx1"/>
                          </a:solidFill>
                          <a:latin typeface="+mn-lt"/>
                          <a:ea typeface="+mn-ea"/>
                          <a:cs typeface="+mn-cs"/>
                        </a:rPr>
                        <a:t>%)</a:t>
                      </a:r>
                      <a:endParaRPr lang="en-AU" sz="1200" kern="1200" dirty="0">
                        <a:solidFill>
                          <a:schemeClr val="tx1"/>
                        </a:solidFill>
                        <a:latin typeface="+mn-lt"/>
                        <a:ea typeface="+mn-ea"/>
                        <a:cs typeface="+mn-cs"/>
                      </a:endParaRP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smtClean="0">
                          <a:solidFill>
                            <a:schemeClr val="tx1"/>
                          </a:solidFill>
                          <a:latin typeface="+mn-lt"/>
                          <a:ea typeface="+mn-ea"/>
                          <a:cs typeface="+mn-cs"/>
                        </a:rPr>
                        <a:t>US$133M</a:t>
                      </a:r>
                      <a:endParaRPr lang="en-AU" sz="1200" kern="1200" dirty="0">
                        <a:solidFill>
                          <a:schemeClr val="tx1"/>
                        </a:solidFill>
                        <a:latin typeface="+mn-lt"/>
                        <a:ea typeface="+mn-ea"/>
                        <a:cs typeface="+mn-cs"/>
                      </a:endParaRP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11169">
                <a:tc>
                  <a:txBody>
                    <a:bodyPr/>
                    <a:lstStyle/>
                    <a:p>
                      <a:pPr algn="ctr">
                        <a:spcAft>
                          <a:spcPts val="0"/>
                        </a:spcAft>
                        <a:tabLst>
                          <a:tab pos="1079500" algn="l"/>
                          <a:tab pos="457200" algn="l"/>
                        </a:tabLst>
                      </a:pPr>
                      <a:r>
                        <a:rPr lang="en-AU" sz="1200" kern="1200" dirty="0">
                          <a:solidFill>
                            <a:schemeClr val="tx1"/>
                          </a:solidFill>
                          <a:latin typeface="+mn-lt"/>
                          <a:ea typeface="+mn-ea"/>
                          <a:cs typeface="+mn-cs"/>
                        </a:rPr>
                        <a:t>Geared IRR</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a:solidFill>
                            <a:schemeClr val="tx1"/>
                          </a:solidFill>
                          <a:latin typeface="+mn-lt"/>
                          <a:ea typeface="+mn-ea"/>
                          <a:cs typeface="+mn-cs"/>
                        </a:rPr>
                        <a:t>52%</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11169">
                <a:tc>
                  <a:txBody>
                    <a:bodyPr/>
                    <a:lstStyle/>
                    <a:p>
                      <a:pPr algn="ctr">
                        <a:spcAft>
                          <a:spcPts val="0"/>
                        </a:spcAft>
                        <a:tabLst>
                          <a:tab pos="1079500" algn="l"/>
                          <a:tab pos="457200" algn="l"/>
                        </a:tabLst>
                      </a:pPr>
                      <a:r>
                        <a:rPr lang="en-AU" sz="1200" kern="1200" dirty="0">
                          <a:solidFill>
                            <a:schemeClr val="tx1"/>
                          </a:solidFill>
                          <a:latin typeface="+mn-lt"/>
                          <a:ea typeface="+mn-ea"/>
                          <a:cs typeface="+mn-cs"/>
                        </a:rPr>
                        <a:t>Payback</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smtClean="0">
                          <a:solidFill>
                            <a:schemeClr val="tx1"/>
                          </a:solidFill>
                          <a:latin typeface="+mn-lt"/>
                          <a:ea typeface="+mn-ea"/>
                          <a:cs typeface="+mn-cs"/>
                        </a:rPr>
                        <a:t>3-4</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years</a:t>
                      </a:r>
                      <a:endParaRPr lang="en-AU" sz="1200" kern="1200" dirty="0">
                        <a:solidFill>
                          <a:schemeClr val="tx1"/>
                        </a:solidFill>
                        <a:latin typeface="+mn-lt"/>
                        <a:ea typeface="+mn-ea"/>
                        <a:cs typeface="+mn-cs"/>
                      </a:endParaRP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10" name="Rectangle 9"/>
          <p:cNvSpPr/>
          <p:nvPr/>
        </p:nvSpPr>
        <p:spPr>
          <a:xfrm>
            <a:off x="344488" y="4941168"/>
            <a:ext cx="4608512" cy="1224136"/>
          </a:xfrm>
          <a:prstGeom prst="rect">
            <a:avLst/>
          </a:prstGeom>
          <a:solidFill>
            <a:schemeClr val="bg1">
              <a:lumMod val="95000"/>
            </a:schemeClr>
          </a:solidFill>
          <a:ln>
            <a:noFill/>
          </a:ln>
          <a:effectLst>
            <a:outerShdw blurRad="50800" dist="101600" dir="2700000" algn="tl" rotWithShape="0">
              <a:prstClr val="black">
                <a:alpha val="73000"/>
              </a:prstClr>
            </a:outerShdw>
          </a:effectLst>
        </p:spPr>
        <p:txBody>
          <a:bodyPr wrap="square" anchor="ctr" anchorCtr="0">
            <a:noAutofit/>
          </a:bodyPr>
          <a:lstStyle/>
          <a:p>
            <a:pPr marL="93663" lvl="2" algn="ctr">
              <a:spcAft>
                <a:spcPts val="800"/>
              </a:spcAft>
            </a:pPr>
            <a:r>
              <a:rPr lang="en-AU" sz="2000" dirty="0"/>
              <a:t>KEFI </a:t>
            </a:r>
            <a:r>
              <a:rPr lang="en-AU" sz="2000" dirty="0" smtClean="0"/>
              <a:t>owns 95</a:t>
            </a:r>
            <a:r>
              <a:rPr lang="en-AU" sz="2000" dirty="0"/>
              <a:t>% of KEFI Minerals </a:t>
            </a:r>
            <a:r>
              <a:rPr lang="en-AU" sz="2000" dirty="0" smtClean="0"/>
              <a:t>Ethiopia. Government </a:t>
            </a:r>
            <a:r>
              <a:rPr lang="en-AU" sz="2000" dirty="0"/>
              <a:t>5% to increase to c. 25% </a:t>
            </a:r>
            <a:r>
              <a:rPr lang="en-AU" sz="2000" dirty="0" smtClean="0"/>
              <a:t>with planned equity investment in KME</a:t>
            </a:r>
            <a:endParaRPr lang="en-AU" sz="2400" dirty="0"/>
          </a:p>
        </p:txBody>
      </p:sp>
      <p:sp>
        <p:nvSpPr>
          <p:cNvPr id="9" name="Content Placeholder 1"/>
          <p:cNvSpPr txBox="1">
            <a:spLocks/>
          </p:cNvSpPr>
          <p:nvPr/>
        </p:nvSpPr>
        <p:spPr bwMode="auto">
          <a:xfrm>
            <a:off x="5943919" y="1556792"/>
            <a:ext cx="3617593"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Font typeface="Arial" charset="0"/>
              <a:buChar char="•"/>
              <a:defRPr sz="1800" kern="1200">
                <a:solidFill>
                  <a:schemeClr val="tx1"/>
                </a:solidFill>
                <a:latin typeface="Calibri" pitchFamily="34" charset="0"/>
                <a:ea typeface="+mn-ea"/>
                <a:cs typeface="+mn-cs"/>
              </a:defRPr>
            </a:lvl1pPr>
            <a:lvl2pPr marL="361950" indent="-180975" algn="l" rtl="0" eaLnBrk="0" fontAlgn="base" hangingPunct="0">
              <a:spcBef>
                <a:spcPct val="20000"/>
              </a:spcBef>
              <a:spcAft>
                <a:spcPct val="0"/>
              </a:spcAft>
              <a:buFont typeface="Courier New" pitchFamily="49" charset="0"/>
              <a:buChar char="o"/>
              <a:defRPr sz="1400"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lvl="1" indent="0" algn="ctr">
              <a:spcBef>
                <a:spcPct val="0"/>
              </a:spcBef>
              <a:spcAft>
                <a:spcPts val="600"/>
              </a:spcAft>
              <a:buNone/>
            </a:pPr>
            <a:r>
              <a:rPr lang="en-US" sz="2000" b="1" dirty="0" smtClean="0"/>
              <a:t>Targeted Sources of US$145M Development Funding Required</a:t>
            </a:r>
          </a:p>
        </p:txBody>
      </p:sp>
      <p:sp>
        <p:nvSpPr>
          <p:cNvPr id="11" name="Rectangle 10"/>
          <p:cNvSpPr/>
          <p:nvPr/>
        </p:nvSpPr>
        <p:spPr>
          <a:xfrm>
            <a:off x="5313040" y="5085184"/>
            <a:ext cx="4376936" cy="828092"/>
          </a:xfrm>
          <a:prstGeom prst="rect">
            <a:avLst/>
          </a:prstGeom>
          <a:solidFill>
            <a:schemeClr val="bg1">
              <a:lumMod val="95000"/>
            </a:schemeClr>
          </a:solidFill>
          <a:ln>
            <a:noFill/>
          </a:ln>
          <a:effectLst>
            <a:outerShdw blurRad="50800" dist="101600" dir="2700000" algn="tl" rotWithShape="0">
              <a:prstClr val="black">
                <a:alpha val="73000"/>
              </a:prstClr>
            </a:outerShdw>
          </a:effectLst>
        </p:spPr>
        <p:txBody>
          <a:bodyPr wrap="square" anchor="ctr" anchorCtr="0">
            <a:noAutofit/>
          </a:bodyPr>
          <a:lstStyle/>
          <a:p>
            <a:pPr marL="93663" lvl="2" algn="ctr">
              <a:spcAft>
                <a:spcPts val="800"/>
              </a:spcAft>
            </a:pPr>
            <a:r>
              <a:rPr lang="en-AU" sz="2000" dirty="0" smtClean="0"/>
              <a:t>Funding package close to being finalised with each syndicate member</a:t>
            </a:r>
            <a:endParaRPr lang="en-AU" sz="2400" dirty="0"/>
          </a:p>
        </p:txBody>
      </p:sp>
    </p:spTree>
    <p:extLst>
      <p:ext uri="{BB962C8B-B14F-4D97-AF65-F5344CB8AC3E}">
        <p14:creationId xmlns:p14="http://schemas.microsoft.com/office/powerpoint/2010/main" val="2842960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150205_indaba_images\150205_tk_indaba_vein_model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1480552"/>
            <a:ext cx="8712968" cy="4604174"/>
          </a:xfrm>
          <a:prstGeom prst="rect">
            <a:avLst/>
          </a:prstGeom>
          <a:noFill/>
          <a:effectLst>
            <a:outerShdw blurRad="1270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4166034" y="332656"/>
            <a:ext cx="5582233" cy="830997"/>
          </a:xfrm>
          <a:prstGeom prst="rect">
            <a:avLst/>
          </a:prstGeom>
          <a:noFill/>
          <a:ln w="9525">
            <a:noFill/>
            <a:miter lim="800000"/>
            <a:headEnd/>
            <a:tailEnd/>
          </a:ln>
        </p:spPr>
        <p:txBody>
          <a:bodyPr wrap="none">
            <a:spAutoFit/>
          </a:bodyPr>
          <a:lstStyle/>
          <a:p>
            <a:pPr algn="r"/>
            <a:r>
              <a:rPr lang="en-US" sz="2400" b="1" dirty="0" smtClean="0">
                <a:solidFill>
                  <a:schemeClr val="bg1"/>
                </a:solidFill>
              </a:rPr>
              <a:t>High-Grade Gold Below Tulu </a:t>
            </a:r>
            <a:r>
              <a:rPr lang="en-US" sz="2400" b="1" dirty="0" err="1" smtClean="0">
                <a:solidFill>
                  <a:schemeClr val="bg1"/>
                </a:solidFill>
              </a:rPr>
              <a:t>Kapi</a:t>
            </a:r>
            <a:r>
              <a:rPr lang="en-US" sz="2400" b="1" dirty="0" smtClean="0">
                <a:solidFill>
                  <a:schemeClr val="bg1"/>
                </a:solidFill>
              </a:rPr>
              <a:t> Open Pit</a:t>
            </a:r>
          </a:p>
          <a:p>
            <a:pPr algn="r"/>
            <a:r>
              <a:rPr lang="en-US" sz="2400" b="1" dirty="0" smtClean="0">
                <a:solidFill>
                  <a:schemeClr val="bg1"/>
                </a:solidFill>
              </a:rPr>
              <a:t>For Future Underground Development</a:t>
            </a:r>
          </a:p>
        </p:txBody>
      </p:sp>
      <p:sp>
        <p:nvSpPr>
          <p:cNvPr id="6" name="Slide Number Placeholder 2"/>
          <p:cNvSpPr>
            <a:spLocks noGrp="1"/>
          </p:cNvSpPr>
          <p:nvPr>
            <p:ph type="sldNum" sz="quarter" idx="12"/>
          </p:nvPr>
        </p:nvSpPr>
        <p:spPr>
          <a:xfrm>
            <a:off x="7099300" y="6356350"/>
            <a:ext cx="2311400" cy="365125"/>
          </a:xfrm>
        </p:spPr>
        <p:txBody>
          <a:bodyPr/>
          <a:lstStyle/>
          <a:p>
            <a:pPr>
              <a:defRPr/>
            </a:pPr>
            <a:r>
              <a:rPr lang="en-GB" dirty="0"/>
              <a:t>8</a:t>
            </a:r>
          </a:p>
        </p:txBody>
      </p:sp>
      <p:sp>
        <p:nvSpPr>
          <p:cNvPr id="3" name="Rounded Rectangular Callout 2"/>
          <p:cNvSpPr/>
          <p:nvPr/>
        </p:nvSpPr>
        <p:spPr>
          <a:xfrm>
            <a:off x="8093124" y="5450589"/>
            <a:ext cx="1784648" cy="798060"/>
          </a:xfrm>
          <a:prstGeom prst="wedgeRoundRectCallout">
            <a:avLst>
              <a:gd name="adj1" fmla="val -86521"/>
              <a:gd name="adj2" fmla="val -212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smtClean="0">
                <a:solidFill>
                  <a:schemeClr val="tx1"/>
                </a:solidFill>
              </a:rPr>
              <a:t>Gold mineralisation open at depth, along strike and down plunge</a:t>
            </a:r>
            <a:endParaRPr lang="en-AU" sz="1200" dirty="0">
              <a:solidFill>
                <a:schemeClr val="tx1"/>
              </a:solidFill>
            </a:endParaRPr>
          </a:p>
        </p:txBody>
      </p:sp>
      <p:sp>
        <p:nvSpPr>
          <p:cNvPr id="7" name="Rounded Rectangular Callout 6"/>
          <p:cNvSpPr/>
          <p:nvPr/>
        </p:nvSpPr>
        <p:spPr>
          <a:xfrm>
            <a:off x="4845905" y="5705872"/>
            <a:ext cx="1856656" cy="1035496"/>
          </a:xfrm>
          <a:prstGeom prst="wedgeRoundRectCallout">
            <a:avLst>
              <a:gd name="adj1" fmla="val 41689"/>
              <a:gd name="adj2" fmla="val -8609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smtClean="0">
                <a:solidFill>
                  <a:schemeClr val="tx1"/>
                </a:solidFill>
              </a:rPr>
              <a:t>Resource blocks below open pit: </a:t>
            </a:r>
            <a:br>
              <a:rPr lang="en-AU" sz="1200" dirty="0" smtClean="0">
                <a:solidFill>
                  <a:schemeClr val="tx1"/>
                </a:solidFill>
              </a:rPr>
            </a:br>
            <a:r>
              <a:rPr lang="en-AU" sz="1200" dirty="0" smtClean="0">
                <a:solidFill>
                  <a:schemeClr val="tx1"/>
                </a:solidFill>
              </a:rPr>
              <a:t>&gt;1.5g/t Au (brown) &gt;5g/t Au (pink)</a:t>
            </a:r>
            <a:endParaRPr lang="en-AU" sz="1200" dirty="0">
              <a:solidFill>
                <a:schemeClr val="tx1"/>
              </a:solidFill>
            </a:endParaRPr>
          </a:p>
        </p:txBody>
      </p:sp>
      <p:sp>
        <p:nvSpPr>
          <p:cNvPr id="4" name="TextBox 3"/>
          <p:cNvSpPr txBox="1"/>
          <p:nvPr/>
        </p:nvSpPr>
        <p:spPr>
          <a:xfrm>
            <a:off x="560512" y="1484784"/>
            <a:ext cx="576064" cy="369332"/>
          </a:xfrm>
          <a:prstGeom prst="rect">
            <a:avLst/>
          </a:prstGeom>
          <a:noFill/>
        </p:spPr>
        <p:txBody>
          <a:bodyPr wrap="square" rtlCol="0">
            <a:spAutoFit/>
          </a:bodyPr>
          <a:lstStyle/>
          <a:p>
            <a:r>
              <a:rPr lang="en-AU" b="1" dirty="0" smtClean="0">
                <a:solidFill>
                  <a:schemeClr val="bg1"/>
                </a:solidFill>
              </a:rPr>
              <a:t>SW</a:t>
            </a:r>
            <a:endParaRPr lang="en-AU" b="1" dirty="0">
              <a:solidFill>
                <a:schemeClr val="bg1"/>
              </a:solidFill>
            </a:endParaRPr>
          </a:p>
        </p:txBody>
      </p:sp>
      <p:sp>
        <p:nvSpPr>
          <p:cNvPr id="9" name="TextBox 8"/>
          <p:cNvSpPr txBox="1"/>
          <p:nvPr/>
        </p:nvSpPr>
        <p:spPr>
          <a:xfrm>
            <a:off x="7689304" y="1484784"/>
            <a:ext cx="576064" cy="369332"/>
          </a:xfrm>
          <a:prstGeom prst="rect">
            <a:avLst/>
          </a:prstGeom>
          <a:noFill/>
        </p:spPr>
        <p:txBody>
          <a:bodyPr wrap="square" rtlCol="0">
            <a:spAutoFit/>
          </a:bodyPr>
          <a:lstStyle/>
          <a:p>
            <a:r>
              <a:rPr lang="en-AU" b="1" dirty="0" smtClean="0">
                <a:solidFill>
                  <a:schemeClr val="bg1"/>
                </a:solidFill>
              </a:rPr>
              <a:t>NE</a:t>
            </a:r>
            <a:endParaRPr lang="en-AU" b="1" dirty="0">
              <a:solidFill>
                <a:schemeClr val="bg1"/>
              </a:solidFill>
            </a:endParaRPr>
          </a:p>
        </p:txBody>
      </p:sp>
      <p:sp>
        <p:nvSpPr>
          <p:cNvPr id="10" name="Rounded Rectangular Callout 9"/>
          <p:cNvSpPr/>
          <p:nvPr/>
        </p:nvSpPr>
        <p:spPr>
          <a:xfrm>
            <a:off x="1133726" y="1854116"/>
            <a:ext cx="1875057" cy="798060"/>
          </a:xfrm>
          <a:prstGeom prst="wedgeRoundRectCallout">
            <a:avLst>
              <a:gd name="adj1" fmla="val 161218"/>
              <a:gd name="adj2" fmla="val 1726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smtClean="0">
                <a:solidFill>
                  <a:schemeClr val="tx1"/>
                </a:solidFill>
              </a:rPr>
              <a:t>Open pit contains </a:t>
            </a:r>
            <a:r>
              <a:rPr lang="en-AU" sz="1200" dirty="0" smtClean="0">
                <a:solidFill>
                  <a:schemeClr val="tx1"/>
                </a:solidFill>
              </a:rPr>
              <a:t/>
            </a:r>
            <a:br>
              <a:rPr lang="en-AU" sz="1200" dirty="0" smtClean="0">
                <a:solidFill>
                  <a:schemeClr val="tx1"/>
                </a:solidFill>
              </a:rPr>
            </a:br>
            <a:r>
              <a:rPr lang="en-AU" sz="1200" dirty="0" smtClean="0">
                <a:solidFill>
                  <a:schemeClr val="tx1"/>
                </a:solidFill>
              </a:rPr>
              <a:t>Ore </a:t>
            </a:r>
            <a:r>
              <a:rPr lang="en-AU" sz="1200" dirty="0" smtClean="0">
                <a:solidFill>
                  <a:schemeClr val="tx1"/>
                </a:solidFill>
              </a:rPr>
              <a:t>Reserve</a:t>
            </a:r>
            <a:br>
              <a:rPr lang="en-AU" sz="1200" dirty="0" smtClean="0">
                <a:solidFill>
                  <a:schemeClr val="tx1"/>
                </a:solidFill>
              </a:rPr>
            </a:br>
            <a:r>
              <a:rPr lang="en-AU" sz="1200" dirty="0" smtClean="0">
                <a:solidFill>
                  <a:schemeClr val="tx1"/>
                </a:solidFill>
              </a:rPr>
              <a:t> 15.4Mt @</a:t>
            </a:r>
            <a:r>
              <a:rPr lang="en-AU" sz="1200" dirty="0" smtClean="0">
                <a:solidFill>
                  <a:schemeClr val="tx1"/>
                </a:solidFill>
              </a:rPr>
              <a:t>2.12g/t Au, </a:t>
            </a:r>
            <a:r>
              <a:rPr lang="en-AU" sz="1200" dirty="0" smtClean="0">
                <a:solidFill>
                  <a:schemeClr val="tx1"/>
                </a:solidFill>
              </a:rPr>
              <a:t/>
            </a:r>
            <a:br>
              <a:rPr lang="en-AU" sz="1200" dirty="0" smtClean="0">
                <a:solidFill>
                  <a:schemeClr val="tx1"/>
                </a:solidFill>
              </a:rPr>
            </a:br>
            <a:r>
              <a:rPr lang="en-AU" sz="1200" dirty="0" smtClean="0">
                <a:solidFill>
                  <a:schemeClr val="tx1"/>
                </a:solidFill>
              </a:rPr>
              <a:t>containing 1.05Moz</a:t>
            </a:r>
            <a:endParaRPr lang="en-AU" sz="1200" dirty="0">
              <a:solidFill>
                <a:schemeClr val="tx1"/>
              </a:solidFill>
            </a:endParaRPr>
          </a:p>
        </p:txBody>
      </p:sp>
      <p:sp>
        <p:nvSpPr>
          <p:cNvPr id="11" name="Rounded Rectangular Callout 10"/>
          <p:cNvSpPr/>
          <p:nvPr/>
        </p:nvSpPr>
        <p:spPr>
          <a:xfrm>
            <a:off x="8154780" y="4005064"/>
            <a:ext cx="1784648" cy="798060"/>
          </a:xfrm>
          <a:prstGeom prst="wedgeRoundRectCallout">
            <a:avLst>
              <a:gd name="adj1" fmla="val -95530"/>
              <a:gd name="adj2" fmla="val 8447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smtClean="0">
                <a:solidFill>
                  <a:schemeClr val="tx1"/>
                </a:solidFill>
              </a:rPr>
              <a:t>Mineable resource outside open pit</a:t>
            </a:r>
            <a:br>
              <a:rPr lang="en-AU" sz="1200" dirty="0" smtClean="0">
                <a:solidFill>
                  <a:schemeClr val="tx1"/>
                </a:solidFill>
              </a:rPr>
            </a:br>
            <a:r>
              <a:rPr lang="en-AU" sz="1200" dirty="0" smtClean="0">
                <a:solidFill>
                  <a:schemeClr val="tx1"/>
                </a:solidFill>
              </a:rPr>
              <a:t>1.3Mt @ 5.2g/t Au</a:t>
            </a:r>
            <a:br>
              <a:rPr lang="en-AU" sz="1200" dirty="0" smtClean="0">
                <a:solidFill>
                  <a:schemeClr val="tx1"/>
                </a:solidFill>
              </a:rPr>
            </a:br>
            <a:r>
              <a:rPr lang="en-AU" sz="1200" dirty="0" smtClean="0">
                <a:solidFill>
                  <a:schemeClr val="tx1"/>
                </a:solidFill>
              </a:rPr>
              <a:t>containing 220Koz</a:t>
            </a:r>
            <a:endParaRPr lang="en-AU" sz="1200" dirty="0">
              <a:solidFill>
                <a:schemeClr val="tx1"/>
              </a:solidFill>
            </a:endParaRPr>
          </a:p>
        </p:txBody>
      </p:sp>
    </p:spTree>
    <p:extLst>
      <p:ext uri="{BB962C8B-B14F-4D97-AF65-F5344CB8AC3E}">
        <p14:creationId xmlns:p14="http://schemas.microsoft.com/office/powerpoint/2010/main" val="1530804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40411E-C41F-4BB6-BFD6-5E6AAD36F303}" type="slidenum">
              <a:rPr lang="en-GB" smtClean="0"/>
              <a:pPr>
                <a:defRPr/>
              </a:pPr>
              <a:t>12</a:t>
            </a:fld>
            <a:endParaRPr lang="en-GB" dirty="0"/>
          </a:p>
        </p:txBody>
      </p:sp>
      <p:sp>
        <p:nvSpPr>
          <p:cNvPr id="14341" name="Rectangle 5"/>
          <p:cNvSpPr>
            <a:spLocks noChangeArrowheads="1"/>
          </p:cNvSpPr>
          <p:nvPr/>
        </p:nvSpPr>
        <p:spPr bwMode="auto">
          <a:xfrm>
            <a:off x="2144687" y="231253"/>
            <a:ext cx="7761313" cy="830997"/>
          </a:xfrm>
          <a:prstGeom prst="rect">
            <a:avLst/>
          </a:prstGeom>
          <a:noFill/>
          <a:ln w="9525">
            <a:noFill/>
            <a:miter lim="800000"/>
            <a:headEnd/>
            <a:tailEnd/>
          </a:ln>
        </p:spPr>
        <p:txBody>
          <a:bodyPr wrap="square">
            <a:spAutoFit/>
          </a:bodyPr>
          <a:lstStyle/>
          <a:p>
            <a:pPr algn="r" eaLnBrk="0" hangingPunct="0"/>
            <a:r>
              <a:rPr lang="en-GB" sz="2400" b="1" dirty="0" smtClean="0">
                <a:solidFill>
                  <a:schemeClr val="bg1"/>
                </a:solidFill>
              </a:rPr>
              <a:t>Tulu </a:t>
            </a:r>
            <a:r>
              <a:rPr lang="en-GB" sz="2400" b="1" dirty="0" err="1" smtClean="0">
                <a:solidFill>
                  <a:schemeClr val="bg1"/>
                </a:solidFill>
              </a:rPr>
              <a:t>Kapi</a:t>
            </a:r>
            <a:r>
              <a:rPr lang="en-GB" sz="2400" b="1" dirty="0" smtClean="0">
                <a:solidFill>
                  <a:schemeClr val="bg1"/>
                </a:solidFill>
              </a:rPr>
              <a:t/>
            </a:r>
            <a:br>
              <a:rPr lang="en-GB" sz="2400" b="1" dirty="0" smtClean="0">
                <a:solidFill>
                  <a:schemeClr val="bg1"/>
                </a:solidFill>
              </a:rPr>
            </a:br>
            <a:r>
              <a:rPr lang="en-GB" sz="2400" b="1" dirty="0" smtClean="0">
                <a:solidFill>
                  <a:schemeClr val="bg1"/>
                </a:solidFill>
              </a:rPr>
              <a:t>Preliminary Economics of Underground Mine</a:t>
            </a:r>
            <a:endParaRPr lang="en-GB" sz="2400" b="1" dirty="0">
              <a:solidFill>
                <a:schemeClr val="bg1"/>
              </a:solidFill>
            </a:endParaRPr>
          </a:p>
        </p:txBody>
      </p:sp>
      <p:sp>
        <p:nvSpPr>
          <p:cNvPr id="6" name="Rectangle 5"/>
          <p:cNvSpPr/>
          <p:nvPr/>
        </p:nvSpPr>
        <p:spPr>
          <a:xfrm>
            <a:off x="128464" y="4293096"/>
            <a:ext cx="5273104" cy="1368152"/>
          </a:xfrm>
          <a:prstGeom prst="rect">
            <a:avLst/>
          </a:prstGeom>
          <a:solidFill>
            <a:schemeClr val="bg1">
              <a:lumMod val="95000"/>
            </a:schemeClr>
          </a:solidFill>
          <a:ln>
            <a:noFill/>
          </a:ln>
          <a:effectLst>
            <a:outerShdw blurRad="50800" dist="101600" dir="2700000" algn="tl" rotWithShape="0">
              <a:prstClr val="black">
                <a:alpha val="73000"/>
              </a:prstClr>
            </a:outerShdw>
          </a:effectLst>
        </p:spPr>
        <p:txBody>
          <a:bodyPr wrap="square" anchor="ctr" anchorCtr="0">
            <a:noAutofit/>
          </a:bodyPr>
          <a:lstStyle/>
          <a:p>
            <a:pPr marL="93663" lvl="2" algn="ctr">
              <a:spcAft>
                <a:spcPts val="800"/>
              </a:spcAft>
            </a:pPr>
            <a:r>
              <a:rPr lang="en-AU" sz="2400" dirty="0" smtClean="0"/>
              <a:t>Combined NPV (8%) of OP+UG gold production &gt;US$200M</a:t>
            </a:r>
            <a:endParaRPr lang="en-AU" sz="2400" dirty="0"/>
          </a:p>
        </p:txBody>
      </p:sp>
      <p:sp>
        <p:nvSpPr>
          <p:cNvPr id="7" name="TextBox 6"/>
          <p:cNvSpPr txBox="1"/>
          <p:nvPr/>
        </p:nvSpPr>
        <p:spPr>
          <a:xfrm>
            <a:off x="5976664" y="5949280"/>
            <a:ext cx="3800872" cy="430887"/>
          </a:xfrm>
          <a:prstGeom prst="rect">
            <a:avLst/>
          </a:prstGeom>
          <a:noFill/>
        </p:spPr>
        <p:txBody>
          <a:bodyPr wrap="square" rtlCol="0">
            <a:spAutoFit/>
          </a:bodyPr>
          <a:lstStyle/>
          <a:p>
            <a:pPr marL="0" lvl="1" algn="ctr"/>
            <a:r>
              <a:rPr lang="en-US" sz="1100" i="1" dirty="0" smtClean="0"/>
              <a:t>Note: The above profile is indicative and based on preliminary studies only.</a:t>
            </a:r>
            <a:endParaRPr lang="en-AU"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18" y="1415380"/>
            <a:ext cx="3990975"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Content Placeholder 1"/>
          <p:cNvSpPr>
            <a:spLocks noGrp="1"/>
          </p:cNvSpPr>
          <p:nvPr>
            <p:ph idx="1"/>
          </p:nvPr>
        </p:nvSpPr>
        <p:spPr>
          <a:xfrm>
            <a:off x="-15324" y="1536906"/>
            <a:ext cx="6480492" cy="4844422"/>
          </a:xfrm>
          <a:noFill/>
        </p:spPr>
        <p:txBody>
          <a:bodyPr/>
          <a:lstStyle/>
          <a:p>
            <a:pPr marL="371475" lvl="1" indent="-285750">
              <a:spcBef>
                <a:spcPct val="0"/>
              </a:spcBef>
              <a:spcAft>
                <a:spcPts val="600"/>
              </a:spcAft>
              <a:buFont typeface="Arial" panose="020B0604020202020204" pitchFamily="34" charset="0"/>
              <a:buChar char="•"/>
            </a:pPr>
            <a:r>
              <a:rPr lang="en-US" sz="1800" dirty="0" smtClean="0"/>
              <a:t>Thick, high-grade gold zones below open pit</a:t>
            </a:r>
          </a:p>
          <a:p>
            <a:pPr marL="285750" lvl="1" indent="-200025">
              <a:spcBef>
                <a:spcPct val="0"/>
              </a:spcBef>
              <a:spcAft>
                <a:spcPts val="600"/>
              </a:spcAft>
              <a:buFont typeface="Arial" panose="020B0604020202020204" pitchFamily="34" charset="0"/>
              <a:buChar char="•"/>
            </a:pPr>
            <a:r>
              <a:rPr lang="en-US" sz="1800" dirty="0" smtClean="0"/>
              <a:t>  Underground mineable resource = 1.3Mt @ 5.2g/t</a:t>
            </a:r>
          </a:p>
          <a:p>
            <a:pPr marL="285750" lvl="1" indent="-200025">
              <a:spcBef>
                <a:spcPct val="0"/>
              </a:spcBef>
              <a:spcAft>
                <a:spcPts val="600"/>
              </a:spcAft>
              <a:buFont typeface="Arial" panose="020B0604020202020204" pitchFamily="34" charset="0"/>
              <a:buChar char="•"/>
            </a:pPr>
            <a:r>
              <a:rPr lang="en-US" sz="1800" dirty="0" smtClean="0"/>
              <a:t>  Preliminary studies based on current resource only show:</a:t>
            </a:r>
          </a:p>
          <a:p>
            <a:pPr marL="454025" lvl="2" indent="-200025">
              <a:spcBef>
                <a:spcPct val="0"/>
              </a:spcBef>
              <a:spcAft>
                <a:spcPts val="600"/>
              </a:spcAft>
              <a:buFont typeface="Arial" panose="020B0604020202020204" pitchFamily="34" charset="0"/>
              <a:buChar char="•"/>
            </a:pPr>
            <a:r>
              <a:rPr lang="en-US" sz="1800" dirty="0" smtClean="0"/>
              <a:t>Open Pit + Underground production ≈ 150,000 </a:t>
            </a:r>
            <a:r>
              <a:rPr lang="en-US" sz="1800" dirty="0" err="1" smtClean="0"/>
              <a:t>ozs</a:t>
            </a:r>
            <a:r>
              <a:rPr lang="en-US" sz="1800" dirty="0" smtClean="0"/>
              <a:t> p.a.</a:t>
            </a:r>
          </a:p>
          <a:p>
            <a:pPr marL="254000" lvl="2" indent="0">
              <a:spcBef>
                <a:spcPct val="0"/>
              </a:spcBef>
              <a:spcAft>
                <a:spcPts val="600"/>
              </a:spcAft>
              <a:buNone/>
            </a:pPr>
            <a:r>
              <a:rPr lang="en-US" sz="1800" dirty="0" smtClean="0"/>
              <a:t>    over 4 years</a:t>
            </a:r>
          </a:p>
          <a:p>
            <a:pPr marL="454025" lvl="2" indent="-200025">
              <a:spcBef>
                <a:spcPct val="0"/>
              </a:spcBef>
              <a:spcAft>
                <a:spcPts val="600"/>
              </a:spcAft>
              <a:buFont typeface="Arial" panose="020B0604020202020204" pitchFamily="34" charset="0"/>
              <a:buChar char="•"/>
            </a:pPr>
            <a:r>
              <a:rPr lang="en-US" sz="1800" dirty="0" smtClean="0"/>
              <a:t>Additional NPV (8%) ≈ US$44M (at $1,250/</a:t>
            </a:r>
            <a:r>
              <a:rPr lang="en-US" sz="1800" dirty="0" err="1" smtClean="0"/>
              <a:t>oz</a:t>
            </a:r>
            <a:r>
              <a:rPr lang="en-US" sz="1800" dirty="0" smtClean="0"/>
              <a:t>)</a:t>
            </a:r>
          </a:p>
          <a:p>
            <a:pPr marL="285750" lvl="1" indent="-200025">
              <a:spcBef>
                <a:spcPct val="0"/>
              </a:spcBef>
              <a:spcAft>
                <a:spcPts val="600"/>
              </a:spcAft>
              <a:buFont typeface="Arial" panose="020B0604020202020204" pitchFamily="34" charset="0"/>
              <a:buChar char="•"/>
            </a:pPr>
            <a:r>
              <a:rPr lang="en-US" sz="1800" dirty="0" smtClean="0"/>
              <a:t>Plus potential to triple current underground ounces</a:t>
            </a:r>
          </a:p>
          <a:p>
            <a:pPr marL="285750" lvl="1" indent="-200025">
              <a:spcBef>
                <a:spcPct val="0"/>
              </a:spcBef>
              <a:spcAft>
                <a:spcPts val="600"/>
              </a:spcAft>
              <a:buFont typeface="Arial" panose="020B0604020202020204" pitchFamily="34" charset="0"/>
              <a:buChar char="•"/>
            </a:pPr>
            <a:endParaRPr lang="en-US" sz="1800" dirty="0" smtClean="0"/>
          </a:p>
          <a:p>
            <a:pPr marL="285750" lvl="1" indent="-200025">
              <a:spcBef>
                <a:spcPct val="0"/>
              </a:spcBef>
              <a:spcAft>
                <a:spcPts val="600"/>
              </a:spcAft>
              <a:buFont typeface="Arial" panose="020B0604020202020204" pitchFamily="34" charset="0"/>
              <a:buChar char="•"/>
            </a:pPr>
            <a:endParaRPr lang="en-US" sz="1800" dirty="0" smtClean="0"/>
          </a:p>
        </p:txBody>
      </p:sp>
    </p:spTree>
    <p:extLst>
      <p:ext uri="{BB962C8B-B14F-4D97-AF65-F5344CB8AC3E}">
        <p14:creationId xmlns:p14="http://schemas.microsoft.com/office/powerpoint/2010/main" val="1476320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06D92DD-88AB-4B0C-BA29-14DF3BB146F4}" type="slidenum">
              <a:rPr lang="en-GB" smtClean="0"/>
              <a:pPr>
                <a:defRPr/>
              </a:pPr>
              <a:t>13</a:t>
            </a:fld>
            <a:endParaRPr lang="en-GB" dirty="0"/>
          </a:p>
        </p:txBody>
      </p:sp>
      <p:sp>
        <p:nvSpPr>
          <p:cNvPr id="4" name="Text Placeholder 2"/>
          <p:cNvSpPr>
            <a:spLocks noGrp="1"/>
          </p:cNvSpPr>
          <p:nvPr>
            <p:ph idx="1"/>
          </p:nvPr>
        </p:nvSpPr>
        <p:spPr>
          <a:xfrm>
            <a:off x="127333" y="1610296"/>
            <a:ext cx="4680519" cy="4746054"/>
          </a:xfrm>
          <a:noFill/>
        </p:spPr>
        <p:txBody>
          <a:bodyPr rtlCol="0">
            <a:noAutofit/>
          </a:bodyPr>
          <a:lstStyle/>
          <a:p>
            <a:pPr marL="0" lvl="1" indent="0" algn="ctr">
              <a:spcBef>
                <a:spcPts val="300"/>
              </a:spcBef>
              <a:spcAft>
                <a:spcPts val="0"/>
              </a:spcAft>
              <a:buNone/>
              <a:defRPr/>
            </a:pPr>
            <a:r>
              <a:rPr lang="en-AU" sz="1600" b="1" i="1" dirty="0" smtClean="0"/>
              <a:t>Tulu Kapi, Ethiopia</a:t>
            </a:r>
            <a:endParaRPr lang="en-AU" sz="1600" b="1" i="1" dirty="0"/>
          </a:p>
          <a:p>
            <a:pPr marL="0" lvl="1" indent="0" algn="just">
              <a:spcBef>
                <a:spcPts val="300"/>
              </a:spcBef>
              <a:spcAft>
                <a:spcPts val="0"/>
              </a:spcAft>
              <a:buNone/>
              <a:defRPr/>
            </a:pPr>
            <a:r>
              <a:rPr lang="en-AU" sz="1600" b="1" dirty="0" smtClean="0"/>
              <a:t>2016:</a:t>
            </a:r>
          </a:p>
          <a:p>
            <a:pPr marL="177800" lvl="1" indent="-177800" algn="just">
              <a:spcBef>
                <a:spcPts val="300"/>
              </a:spcBef>
              <a:spcAft>
                <a:spcPts val="0"/>
              </a:spcAft>
              <a:buFont typeface="Arial" panose="020B0604020202020204" pitchFamily="34" charset="0"/>
              <a:buChar char="•"/>
              <a:defRPr/>
            </a:pPr>
            <a:r>
              <a:rPr lang="en-AU" sz="1600" dirty="0" smtClean="0"/>
              <a:t>FEED </a:t>
            </a:r>
            <a:r>
              <a:rPr lang="en-AU" sz="1600" dirty="0"/>
              <a:t>stage of development </a:t>
            </a:r>
            <a:r>
              <a:rPr lang="en-AU" sz="1600" dirty="0" smtClean="0"/>
              <a:t>- </a:t>
            </a:r>
            <a:r>
              <a:rPr lang="en-AU" sz="1600" b="1" dirty="0" smtClean="0"/>
              <a:t>Completed</a:t>
            </a:r>
            <a:endParaRPr lang="en-AU" sz="1600" b="1" dirty="0"/>
          </a:p>
          <a:p>
            <a:pPr marL="177800" lvl="1" indent="-177800" algn="just">
              <a:spcBef>
                <a:spcPts val="300"/>
              </a:spcBef>
              <a:spcAft>
                <a:spcPts val="0"/>
              </a:spcAft>
              <a:buFont typeface="Arial" panose="020B0604020202020204" pitchFamily="34" charset="0"/>
              <a:buChar char="•"/>
              <a:defRPr/>
            </a:pPr>
            <a:r>
              <a:rPr lang="en-AU" sz="1600" dirty="0" smtClean="0"/>
              <a:t>PEA </a:t>
            </a:r>
            <a:r>
              <a:rPr lang="en-AU" sz="1600" dirty="0"/>
              <a:t>on underground </a:t>
            </a:r>
            <a:r>
              <a:rPr lang="en-AU" sz="1600" dirty="0" smtClean="0"/>
              <a:t>mine - </a:t>
            </a:r>
            <a:r>
              <a:rPr lang="en-AU" sz="1600" b="1" dirty="0" smtClean="0"/>
              <a:t>Completed</a:t>
            </a:r>
            <a:endParaRPr lang="en-AU" sz="1600" b="1" dirty="0"/>
          </a:p>
          <a:p>
            <a:pPr marL="177800" lvl="1" indent="-177800" algn="just">
              <a:spcBef>
                <a:spcPts val="300"/>
              </a:spcBef>
              <a:spcAft>
                <a:spcPts val="0"/>
              </a:spcAft>
              <a:buFont typeface="Arial" panose="020B0604020202020204" pitchFamily="34" charset="0"/>
              <a:buChar char="•"/>
              <a:defRPr/>
            </a:pPr>
            <a:r>
              <a:rPr lang="en-AU" sz="1600" dirty="0" smtClean="0"/>
              <a:t>Complete financing, start construction</a:t>
            </a:r>
          </a:p>
          <a:p>
            <a:pPr marL="177800" lvl="1" indent="-177800" algn="just">
              <a:spcBef>
                <a:spcPts val="300"/>
              </a:spcBef>
              <a:spcAft>
                <a:spcPts val="0"/>
              </a:spcAft>
              <a:buFont typeface="Arial" panose="020B0604020202020204" pitchFamily="34" charset="0"/>
              <a:buChar char="•"/>
              <a:defRPr/>
            </a:pPr>
            <a:r>
              <a:rPr lang="en-AU" sz="1600" dirty="0" smtClean="0"/>
              <a:t>Start testing satellite gold deposits </a:t>
            </a:r>
          </a:p>
          <a:p>
            <a:pPr marL="0" lvl="1" indent="0" algn="just">
              <a:spcBef>
                <a:spcPts val="300"/>
              </a:spcBef>
              <a:spcAft>
                <a:spcPts val="0"/>
              </a:spcAft>
              <a:buNone/>
              <a:defRPr/>
            </a:pPr>
            <a:r>
              <a:rPr lang="en-AU" sz="1600" b="1" dirty="0" smtClean="0"/>
              <a:t>2017:</a:t>
            </a:r>
          </a:p>
          <a:p>
            <a:pPr marL="177800" lvl="1" indent="-177800" algn="just">
              <a:spcBef>
                <a:spcPts val="300"/>
              </a:spcBef>
              <a:spcAft>
                <a:spcPts val="0"/>
              </a:spcAft>
              <a:buFont typeface="Arial" panose="020B0604020202020204" pitchFamily="34" charset="0"/>
              <a:buChar char="•"/>
              <a:defRPr/>
            </a:pPr>
            <a:r>
              <a:rPr lang="en-AU" sz="1600" dirty="0" smtClean="0"/>
              <a:t>Complete construction, commission production</a:t>
            </a:r>
            <a:endParaRPr lang="en-AU" sz="1600" b="1" dirty="0" smtClean="0"/>
          </a:p>
          <a:p>
            <a:pPr marL="962025" lvl="2" algn="just">
              <a:spcBef>
                <a:spcPts val="300"/>
              </a:spcBef>
              <a:spcAft>
                <a:spcPts val="300"/>
              </a:spcAft>
              <a:buFont typeface="Arial" pitchFamily="34" charset="0"/>
              <a:buChar char="•"/>
              <a:defRPr/>
            </a:pPr>
            <a:endParaRPr lang="en-AU" sz="1800" b="1" dirty="0"/>
          </a:p>
          <a:p>
            <a:pPr marL="180975" lvl="1" algn="just">
              <a:spcBef>
                <a:spcPts val="300"/>
              </a:spcBef>
              <a:spcAft>
                <a:spcPts val="300"/>
              </a:spcAft>
              <a:buFont typeface="Arial" pitchFamily="34" charset="0"/>
              <a:buChar char="•"/>
              <a:defRPr/>
            </a:pPr>
            <a:endParaRPr lang="en-AU" sz="1800" dirty="0" smtClean="0"/>
          </a:p>
          <a:p>
            <a:pPr marL="0" lvl="1" indent="0" algn="just">
              <a:spcBef>
                <a:spcPts val="300"/>
              </a:spcBef>
              <a:spcAft>
                <a:spcPts val="300"/>
              </a:spcAft>
              <a:buNone/>
              <a:defRPr/>
            </a:pPr>
            <a:endParaRPr lang="en-AU" sz="1800" dirty="0" smtClean="0"/>
          </a:p>
          <a:p>
            <a:pPr marL="962025" lvl="2" algn="just">
              <a:spcBef>
                <a:spcPts val="300"/>
              </a:spcBef>
              <a:spcAft>
                <a:spcPts val="300"/>
              </a:spcAft>
              <a:buFont typeface="Arial" pitchFamily="34" charset="0"/>
              <a:buChar char="•"/>
              <a:defRPr/>
            </a:pPr>
            <a:endParaRPr lang="it-IT" sz="1200" i="1" dirty="0">
              <a:cs typeface="Arial" charset="0"/>
            </a:endParaRPr>
          </a:p>
        </p:txBody>
      </p:sp>
      <p:sp>
        <p:nvSpPr>
          <p:cNvPr id="6" name="Rectangle 5"/>
          <p:cNvSpPr>
            <a:spLocks noChangeArrowheads="1"/>
          </p:cNvSpPr>
          <p:nvPr/>
        </p:nvSpPr>
        <p:spPr bwMode="auto">
          <a:xfrm>
            <a:off x="4520952" y="507037"/>
            <a:ext cx="5184575" cy="461665"/>
          </a:xfrm>
          <a:prstGeom prst="rect">
            <a:avLst/>
          </a:prstGeom>
          <a:noFill/>
          <a:ln w="9525">
            <a:noFill/>
            <a:miter lim="800000"/>
            <a:headEnd/>
            <a:tailEnd/>
          </a:ln>
        </p:spPr>
        <p:txBody>
          <a:bodyPr wrap="square">
            <a:spAutoFit/>
          </a:bodyPr>
          <a:lstStyle/>
          <a:p>
            <a:pPr algn="r" eaLnBrk="0" hangingPunct="0"/>
            <a:r>
              <a:rPr lang="en-GB" sz="2400" b="1" dirty="0" smtClean="0">
                <a:solidFill>
                  <a:schemeClr val="bg1"/>
                </a:solidFill>
              </a:rPr>
              <a:t>Key Milestones</a:t>
            </a:r>
            <a:endParaRPr lang="en-GB" sz="2400" b="1" dirty="0">
              <a:solidFill>
                <a:schemeClr val="bg1"/>
              </a:solidFill>
            </a:endParaRPr>
          </a:p>
        </p:txBody>
      </p:sp>
      <p:sp>
        <p:nvSpPr>
          <p:cNvPr id="5" name="Text Placeholder 2"/>
          <p:cNvSpPr txBox="1">
            <a:spLocks/>
          </p:cNvSpPr>
          <p:nvPr/>
        </p:nvSpPr>
        <p:spPr bwMode="auto">
          <a:xfrm>
            <a:off x="4807852" y="1610296"/>
            <a:ext cx="4825668" cy="424414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180975" indent="-180975" algn="l" rtl="0" eaLnBrk="0" fontAlgn="base" hangingPunct="0">
              <a:spcBef>
                <a:spcPct val="20000"/>
              </a:spcBef>
              <a:spcAft>
                <a:spcPct val="0"/>
              </a:spcAft>
              <a:buFont typeface="Arial" charset="0"/>
              <a:buChar char="•"/>
              <a:defRPr sz="1800" kern="1200">
                <a:solidFill>
                  <a:schemeClr val="tx1"/>
                </a:solidFill>
                <a:latin typeface="Calibri" pitchFamily="34" charset="0"/>
                <a:ea typeface="+mn-ea"/>
                <a:cs typeface="+mn-cs"/>
              </a:defRPr>
            </a:lvl1pPr>
            <a:lvl2pPr marL="361950" indent="-180975" algn="l" rtl="0" eaLnBrk="0" fontAlgn="base" hangingPunct="0">
              <a:spcBef>
                <a:spcPct val="20000"/>
              </a:spcBef>
              <a:spcAft>
                <a:spcPct val="0"/>
              </a:spcAft>
              <a:buFont typeface="Courier New" pitchFamily="49" charset="0"/>
              <a:buChar char="o"/>
              <a:defRPr sz="1400"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300"/>
              </a:spcBef>
              <a:spcAft>
                <a:spcPts val="0"/>
              </a:spcAft>
              <a:buFont typeface="Courier New" pitchFamily="49" charset="0"/>
              <a:buNone/>
              <a:defRPr/>
            </a:pPr>
            <a:r>
              <a:rPr lang="en-AU" sz="1600" b="1" i="1" dirty="0" smtClean="0"/>
              <a:t>Jibal Qutman and Hawiah, Saudi Arabia</a:t>
            </a:r>
          </a:p>
          <a:p>
            <a:pPr marL="0" lvl="1" indent="0">
              <a:spcBef>
                <a:spcPts val="300"/>
              </a:spcBef>
              <a:spcAft>
                <a:spcPts val="0"/>
              </a:spcAft>
              <a:buFont typeface="Courier New" pitchFamily="49" charset="0"/>
              <a:buNone/>
              <a:defRPr/>
            </a:pPr>
            <a:r>
              <a:rPr lang="en-AU" sz="1600" b="1" dirty="0" smtClean="0"/>
              <a:t>2016:</a:t>
            </a:r>
          </a:p>
          <a:p>
            <a:pPr marL="177800" lvl="1" indent="-177800">
              <a:spcBef>
                <a:spcPts val="300"/>
              </a:spcBef>
              <a:spcAft>
                <a:spcPts val="0"/>
              </a:spcAft>
              <a:buFont typeface="Arial" panose="020B0604020202020204" pitchFamily="34" charset="0"/>
              <a:buChar char="•"/>
              <a:defRPr/>
            </a:pPr>
            <a:r>
              <a:rPr lang="en-AU" sz="1600" dirty="0" err="1"/>
              <a:t>Jibal</a:t>
            </a:r>
            <a:r>
              <a:rPr lang="en-AU" sz="1600" dirty="0"/>
              <a:t> </a:t>
            </a:r>
            <a:r>
              <a:rPr lang="en-AU" sz="1600" dirty="0" err="1"/>
              <a:t>Qutman</a:t>
            </a:r>
            <a:r>
              <a:rPr lang="en-AU" sz="1600" dirty="0"/>
              <a:t> – submit Mining Licence </a:t>
            </a:r>
            <a:r>
              <a:rPr lang="en-AU" sz="1600" dirty="0" smtClean="0"/>
              <a:t>Application</a:t>
            </a:r>
          </a:p>
          <a:p>
            <a:pPr marL="177800" lvl="1" indent="-177800">
              <a:spcBef>
                <a:spcPts val="300"/>
              </a:spcBef>
              <a:spcAft>
                <a:spcPts val="0"/>
              </a:spcAft>
              <a:buFont typeface="Arial" panose="020B0604020202020204" pitchFamily="34" charset="0"/>
              <a:buChar char="•"/>
              <a:defRPr/>
            </a:pPr>
            <a:r>
              <a:rPr lang="en-AU" sz="1600" dirty="0" err="1" smtClean="0"/>
              <a:t>Hawiah</a:t>
            </a:r>
            <a:r>
              <a:rPr lang="en-AU" sz="1600" dirty="0" smtClean="0"/>
              <a:t> </a:t>
            </a:r>
            <a:r>
              <a:rPr lang="en-AU" sz="1600" dirty="0"/>
              <a:t>– </a:t>
            </a:r>
            <a:r>
              <a:rPr lang="en-AU" sz="1600" dirty="0" smtClean="0"/>
              <a:t>start drilling </a:t>
            </a:r>
            <a:r>
              <a:rPr lang="en-AU" sz="1600" dirty="0"/>
              <a:t>to test large Cu-Au-Zn </a:t>
            </a:r>
            <a:r>
              <a:rPr lang="en-AU" sz="1600" dirty="0" smtClean="0"/>
              <a:t>target</a:t>
            </a:r>
          </a:p>
          <a:p>
            <a:pPr marL="0" lvl="1" indent="0">
              <a:spcBef>
                <a:spcPts val="300"/>
              </a:spcBef>
              <a:spcAft>
                <a:spcPts val="0"/>
              </a:spcAft>
              <a:buFont typeface="Courier New" pitchFamily="49" charset="0"/>
              <a:buNone/>
              <a:defRPr/>
            </a:pPr>
            <a:endParaRPr lang="en-AU" sz="1600" b="1" dirty="0" smtClean="0"/>
          </a:p>
          <a:p>
            <a:pPr marL="0" lvl="1" indent="0">
              <a:spcBef>
                <a:spcPts val="300"/>
              </a:spcBef>
              <a:spcAft>
                <a:spcPts val="0"/>
              </a:spcAft>
              <a:buFont typeface="Courier New" pitchFamily="49" charset="0"/>
              <a:buNone/>
              <a:defRPr/>
            </a:pPr>
            <a:endParaRPr lang="en-AU" sz="1600" b="1" dirty="0"/>
          </a:p>
          <a:p>
            <a:pPr marL="0" lvl="1" indent="0">
              <a:spcBef>
                <a:spcPts val="300"/>
              </a:spcBef>
              <a:spcAft>
                <a:spcPts val="0"/>
              </a:spcAft>
              <a:buFont typeface="Courier New" pitchFamily="49" charset="0"/>
              <a:buNone/>
              <a:defRPr/>
            </a:pPr>
            <a:r>
              <a:rPr lang="en-AU" sz="1600" b="1" dirty="0" smtClean="0"/>
              <a:t>2017:</a:t>
            </a:r>
          </a:p>
          <a:p>
            <a:pPr marL="177800" lvl="1" indent="-177800">
              <a:spcBef>
                <a:spcPts val="300"/>
              </a:spcBef>
              <a:spcAft>
                <a:spcPts val="0"/>
              </a:spcAft>
              <a:buFont typeface="Arial" pitchFamily="34" charset="0"/>
              <a:buChar char="•"/>
              <a:defRPr/>
            </a:pPr>
            <a:r>
              <a:rPr lang="en-AU" sz="1600" dirty="0" smtClean="0"/>
              <a:t>Trigger Jibal </a:t>
            </a:r>
            <a:r>
              <a:rPr lang="en-AU" sz="1600" dirty="0" err="1" smtClean="0"/>
              <a:t>Qutman</a:t>
            </a:r>
            <a:r>
              <a:rPr lang="en-AU" sz="1600" dirty="0" smtClean="0"/>
              <a:t> feasibility studies for development to follow start-up at Tulu </a:t>
            </a:r>
            <a:r>
              <a:rPr lang="en-AU" sz="1600" dirty="0" err="1"/>
              <a:t>K</a:t>
            </a:r>
            <a:r>
              <a:rPr lang="en-AU" sz="1600" dirty="0" err="1" smtClean="0"/>
              <a:t>api</a:t>
            </a:r>
            <a:endParaRPr lang="en-AU" sz="1600" dirty="0" smtClean="0"/>
          </a:p>
          <a:p>
            <a:pPr marL="962025" lvl="2" algn="just">
              <a:spcBef>
                <a:spcPts val="300"/>
              </a:spcBef>
              <a:spcAft>
                <a:spcPts val="300"/>
              </a:spcAft>
              <a:buFont typeface="Arial" pitchFamily="34" charset="0"/>
              <a:buChar char="•"/>
              <a:defRPr/>
            </a:pPr>
            <a:endParaRPr lang="en-AU" sz="1800" b="1" dirty="0" smtClean="0"/>
          </a:p>
          <a:p>
            <a:pPr marL="180975" lvl="1" algn="just">
              <a:spcBef>
                <a:spcPts val="300"/>
              </a:spcBef>
              <a:spcAft>
                <a:spcPts val="300"/>
              </a:spcAft>
              <a:buFont typeface="Arial" pitchFamily="34" charset="0"/>
              <a:buChar char="•"/>
              <a:defRPr/>
            </a:pPr>
            <a:endParaRPr lang="en-AU" sz="1800" dirty="0" smtClean="0"/>
          </a:p>
          <a:p>
            <a:pPr marL="0" lvl="1" indent="0" algn="just">
              <a:spcBef>
                <a:spcPts val="300"/>
              </a:spcBef>
              <a:spcAft>
                <a:spcPts val="300"/>
              </a:spcAft>
              <a:buFont typeface="Courier New" pitchFamily="49" charset="0"/>
              <a:buNone/>
              <a:defRPr/>
            </a:pPr>
            <a:endParaRPr lang="en-AU" sz="1800" dirty="0" smtClean="0"/>
          </a:p>
          <a:p>
            <a:pPr marL="962025" lvl="2" algn="just">
              <a:spcBef>
                <a:spcPts val="300"/>
              </a:spcBef>
              <a:spcAft>
                <a:spcPts val="300"/>
              </a:spcAft>
              <a:buFont typeface="Arial" pitchFamily="34" charset="0"/>
              <a:buChar char="•"/>
              <a:defRPr/>
            </a:pPr>
            <a:endParaRPr lang="it-IT" sz="1200" i="1" dirty="0">
              <a:cs typeface="Arial" charset="0"/>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70165" y="4221088"/>
            <a:ext cx="4375323" cy="1944216"/>
          </a:xfrm>
          <a:prstGeom prst="rect">
            <a:avLst/>
          </a:prstGeom>
          <a:noFill/>
          <a:ln>
            <a:noFill/>
          </a:ln>
          <a:effectLst>
            <a:outerShdw blurRad="127000" dist="38100" dir="2700000" sx="101000" sy="101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272480" y="4216986"/>
            <a:ext cx="4176464" cy="1948318"/>
          </a:xfrm>
          <a:prstGeom prst="rect">
            <a:avLst/>
          </a:prstGeom>
          <a:noFill/>
          <a:ln>
            <a:noFill/>
          </a:ln>
          <a:effectLst>
            <a:outerShdw blurRad="127000" dist="38100" dir="2700000" sx="101000" sy="101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593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5029200" y="1806281"/>
            <a:ext cx="4460304" cy="4185761"/>
          </a:xfrm>
          <a:prstGeom prst="rect">
            <a:avLst/>
          </a:prstGeom>
          <a:noFill/>
          <a:ln w="9525">
            <a:noFill/>
            <a:miter lim="800000"/>
            <a:headEnd/>
            <a:tailEnd/>
          </a:ln>
        </p:spPr>
        <p:txBody>
          <a:bodyPr wrap="square" anchor="ctr">
            <a:spAutoFit/>
          </a:bodyPr>
          <a:lstStyle/>
          <a:p>
            <a:pPr eaLnBrk="0" hangingPunct="0"/>
            <a:r>
              <a:rPr lang="en-US" sz="1400" b="1" dirty="0"/>
              <a:t>Harry </a:t>
            </a:r>
            <a:r>
              <a:rPr lang="en-US" sz="1400" b="1" dirty="0" smtClean="0"/>
              <a:t>Anagnostaras-Adams, Executive Chairman</a:t>
            </a:r>
            <a:r>
              <a:rPr lang="en-US" sz="1400" dirty="0"/>
              <a:t/>
            </a:r>
            <a:br>
              <a:rPr lang="en-US" sz="1400" dirty="0"/>
            </a:br>
            <a:r>
              <a:rPr lang="en-US" sz="1400" dirty="0"/>
              <a:t>Mobile: +357 </a:t>
            </a:r>
            <a:r>
              <a:rPr lang="en-US" sz="1400" dirty="0" smtClean="0"/>
              <a:t>99457843</a:t>
            </a:r>
          </a:p>
          <a:p>
            <a:pPr eaLnBrk="0" hangingPunct="0"/>
            <a:r>
              <a:rPr lang="en-US" sz="1400" b="1" dirty="0" smtClean="0"/>
              <a:t>Jeff Rayner, Exploration Director</a:t>
            </a:r>
          </a:p>
          <a:p>
            <a:pPr eaLnBrk="0" hangingPunct="0"/>
            <a:r>
              <a:rPr lang="en-US" sz="1400" b="1" dirty="0" smtClean="0"/>
              <a:t>Wayne Nicoletto, Head </a:t>
            </a:r>
            <a:r>
              <a:rPr lang="en-US" sz="1400" b="1" dirty="0"/>
              <a:t>of Operations </a:t>
            </a:r>
            <a:r>
              <a:rPr lang="en-US" sz="1400" b="1" dirty="0" smtClean="0"/>
              <a:t>	</a:t>
            </a:r>
            <a:r>
              <a:rPr lang="en-US" sz="1400" dirty="0"/>
              <a:t/>
            </a:r>
            <a:br>
              <a:rPr lang="en-US" sz="1400" dirty="0"/>
            </a:br>
            <a:endParaRPr lang="en-US" sz="1400" dirty="0" smtClean="0"/>
          </a:p>
          <a:p>
            <a:pPr eaLnBrk="0" hangingPunct="0"/>
            <a:r>
              <a:rPr lang="en-US" sz="1400" b="1" dirty="0" smtClean="0"/>
              <a:t>England </a:t>
            </a:r>
            <a:r>
              <a:rPr lang="en-US" sz="1400" dirty="0"/>
              <a:t>- Registered office</a:t>
            </a:r>
          </a:p>
          <a:p>
            <a:pPr eaLnBrk="0" hangingPunct="0"/>
            <a:r>
              <a:rPr lang="en-US" sz="1400" b="1" dirty="0"/>
              <a:t>Cyprus </a:t>
            </a:r>
            <a:r>
              <a:rPr lang="en-US" sz="1400" dirty="0"/>
              <a:t>- Group corporate team</a:t>
            </a:r>
          </a:p>
          <a:p>
            <a:pPr eaLnBrk="0" hangingPunct="0"/>
            <a:r>
              <a:rPr lang="en-US" sz="1400" b="1" dirty="0"/>
              <a:t>Ethiopia </a:t>
            </a:r>
            <a:r>
              <a:rPr lang="en-US" sz="1400" dirty="0"/>
              <a:t>- Development and exploration teams</a:t>
            </a:r>
            <a:br>
              <a:rPr lang="en-US" sz="1400" dirty="0"/>
            </a:br>
            <a:r>
              <a:rPr lang="en-US" sz="1400" b="1" dirty="0"/>
              <a:t>Saudi Arabia </a:t>
            </a:r>
            <a:r>
              <a:rPr lang="en-US" sz="1400" dirty="0" smtClean="0"/>
              <a:t>- Exploration </a:t>
            </a:r>
            <a:r>
              <a:rPr lang="en-US" sz="1400" dirty="0"/>
              <a:t>team</a:t>
            </a:r>
          </a:p>
          <a:p>
            <a:pPr eaLnBrk="0" hangingPunct="0"/>
            <a:r>
              <a:rPr lang="en-US" sz="1400" b="1" dirty="0"/>
              <a:t>Turkey </a:t>
            </a:r>
            <a:r>
              <a:rPr lang="en-US" sz="1400" dirty="0"/>
              <a:t>- </a:t>
            </a:r>
            <a:r>
              <a:rPr lang="en-US" sz="1400" dirty="0" smtClean="0"/>
              <a:t>Support</a:t>
            </a:r>
            <a:r>
              <a:rPr lang="en-US" sz="1400" dirty="0"/>
              <a:t/>
            </a:r>
            <a:br>
              <a:rPr lang="en-US" sz="1400" dirty="0"/>
            </a:br>
            <a:endParaRPr lang="en-US" sz="1400" dirty="0" smtClean="0"/>
          </a:p>
          <a:p>
            <a:pPr eaLnBrk="0" hangingPunct="0"/>
            <a:r>
              <a:rPr lang="en-US" sz="1400" dirty="0" smtClean="0"/>
              <a:t>Email</a:t>
            </a:r>
            <a:r>
              <a:rPr lang="en-US" sz="1400" dirty="0"/>
              <a:t>: </a:t>
            </a:r>
            <a:r>
              <a:rPr lang="en-US" sz="1400" b="1" dirty="0"/>
              <a:t>info@kefi-minerals.com</a:t>
            </a:r>
          </a:p>
          <a:p>
            <a:pPr eaLnBrk="0" hangingPunct="0"/>
            <a:r>
              <a:rPr lang="en-US" sz="1400" dirty="0"/>
              <a:t>Website: </a:t>
            </a:r>
            <a:r>
              <a:rPr lang="en-US" sz="1400" b="1" dirty="0" smtClean="0">
                <a:hlinkClick r:id="rId3"/>
              </a:rPr>
              <a:t>www.kefi-minerals.com</a:t>
            </a:r>
            <a:endParaRPr lang="en-US" sz="1400" b="1" dirty="0" smtClean="0"/>
          </a:p>
          <a:p>
            <a:pPr eaLnBrk="0" hangingPunct="0"/>
            <a:endParaRPr lang="en-US" sz="1400" b="1" dirty="0" smtClean="0"/>
          </a:p>
          <a:p>
            <a:pPr eaLnBrk="0" hangingPunct="0"/>
            <a:endParaRPr lang="en-US" sz="1400" b="1" dirty="0"/>
          </a:p>
          <a:p>
            <a:pPr eaLnBrk="0" hangingPunct="0"/>
            <a:r>
              <a:rPr lang="en-US" sz="1400" b="1" dirty="0" smtClean="0"/>
              <a:t>Luther Pendragon Ltd ( Financial PR)</a:t>
            </a:r>
          </a:p>
          <a:p>
            <a:pPr eaLnBrk="0" hangingPunct="0"/>
            <a:r>
              <a:rPr lang="en-US" sz="1400" dirty="0" smtClean="0"/>
              <a:t>Harry Chathli, Claire Norbury, Ana Ribeiro</a:t>
            </a:r>
          </a:p>
          <a:p>
            <a:pPr eaLnBrk="0" hangingPunct="0"/>
            <a:r>
              <a:rPr lang="en-US" sz="1400" dirty="0" smtClean="0"/>
              <a:t>Tel: +44 (0) 20 7618 9100</a:t>
            </a:r>
          </a:p>
          <a:p>
            <a:pPr eaLnBrk="0" hangingPunct="0"/>
            <a:endParaRPr lang="en-US" sz="1400" dirty="0" smtClean="0"/>
          </a:p>
        </p:txBody>
      </p:sp>
      <p:pic>
        <p:nvPicPr>
          <p:cNvPr id="35843" name="Picture 2"/>
          <p:cNvPicPr>
            <a:picLocks noChangeAspect="1" noChangeArrowheads="1"/>
          </p:cNvPicPr>
          <p:nvPr/>
        </p:nvPicPr>
        <p:blipFill>
          <a:blip r:embed="rId4" cstate="print"/>
          <a:srcRect/>
          <a:stretch>
            <a:fillRect/>
          </a:stretch>
        </p:blipFill>
        <p:spPr bwMode="auto">
          <a:xfrm>
            <a:off x="0" y="-80963"/>
            <a:ext cx="9906000" cy="1341438"/>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2322A34D-5C64-418B-8006-AB239650FCC4}" type="slidenum">
              <a:rPr lang="en-GB"/>
              <a:pPr>
                <a:defRPr/>
              </a:pPr>
              <a:t>14</a:t>
            </a:fld>
            <a:endParaRPr lang="en-GB" dirty="0"/>
          </a:p>
        </p:txBody>
      </p:sp>
      <p:sp>
        <p:nvSpPr>
          <p:cNvPr id="7" name="Rectangle 5"/>
          <p:cNvSpPr>
            <a:spLocks noChangeArrowheads="1"/>
          </p:cNvSpPr>
          <p:nvPr/>
        </p:nvSpPr>
        <p:spPr bwMode="auto">
          <a:xfrm>
            <a:off x="4520952" y="507037"/>
            <a:ext cx="5184575" cy="461665"/>
          </a:xfrm>
          <a:prstGeom prst="rect">
            <a:avLst/>
          </a:prstGeom>
          <a:noFill/>
          <a:ln w="9525">
            <a:noFill/>
            <a:miter lim="800000"/>
            <a:headEnd/>
            <a:tailEnd/>
          </a:ln>
        </p:spPr>
        <p:txBody>
          <a:bodyPr wrap="square">
            <a:spAutoFit/>
          </a:bodyPr>
          <a:lstStyle/>
          <a:p>
            <a:pPr algn="r" eaLnBrk="0" hangingPunct="0"/>
            <a:r>
              <a:rPr lang="en-GB" sz="2400" b="1" dirty="0" smtClean="0">
                <a:solidFill>
                  <a:schemeClr val="bg1"/>
                </a:solidFill>
              </a:rPr>
              <a:t>CONTACTS</a:t>
            </a:r>
            <a:endParaRPr lang="en-GB" sz="2400" b="1"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504" y="6418424"/>
            <a:ext cx="427856" cy="427856"/>
          </a:xfrm>
          <a:prstGeom prst="rect">
            <a:avLst/>
          </a:prstGeom>
        </p:spPr>
      </p:pic>
      <p:sp>
        <p:nvSpPr>
          <p:cNvPr id="9" name="Rectangle 1"/>
          <p:cNvSpPr>
            <a:spLocks noChangeArrowheads="1"/>
          </p:cNvSpPr>
          <p:nvPr/>
        </p:nvSpPr>
        <p:spPr bwMode="auto">
          <a:xfrm>
            <a:off x="887264" y="6478463"/>
            <a:ext cx="1419899" cy="307777"/>
          </a:xfrm>
          <a:prstGeom prst="rect">
            <a:avLst/>
          </a:prstGeom>
          <a:noFill/>
          <a:ln w="9525">
            <a:noFill/>
            <a:miter lim="800000"/>
            <a:headEnd/>
            <a:tailEnd/>
          </a:ln>
        </p:spPr>
        <p:txBody>
          <a:bodyPr wrap="square" anchor="ctr">
            <a:spAutoFit/>
          </a:bodyPr>
          <a:lstStyle/>
          <a:p>
            <a:pPr eaLnBrk="0" hangingPunct="0"/>
            <a:r>
              <a:rPr lang="en-US" sz="1400" b="1" dirty="0" smtClean="0">
                <a:hlinkClick r:id="rId6"/>
              </a:rPr>
              <a:t>@kefiminerals</a:t>
            </a:r>
            <a:endParaRPr lang="en-US" sz="1400" b="1" dirty="0" smtClean="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0613" y="6509250"/>
            <a:ext cx="218353" cy="218353"/>
          </a:xfrm>
          <a:prstGeom prst="rect">
            <a:avLst/>
          </a:prstGeom>
        </p:spPr>
      </p:pic>
      <p:sp>
        <p:nvSpPr>
          <p:cNvPr id="12" name="Rectangle 1"/>
          <p:cNvSpPr>
            <a:spLocks noChangeArrowheads="1"/>
          </p:cNvSpPr>
          <p:nvPr/>
        </p:nvSpPr>
        <p:spPr bwMode="auto">
          <a:xfrm>
            <a:off x="7408966" y="6425954"/>
            <a:ext cx="1692067" cy="307777"/>
          </a:xfrm>
          <a:prstGeom prst="rect">
            <a:avLst/>
          </a:prstGeom>
          <a:noFill/>
          <a:ln w="9525">
            <a:noFill/>
            <a:miter lim="800000"/>
            <a:headEnd/>
            <a:tailEnd/>
          </a:ln>
        </p:spPr>
        <p:txBody>
          <a:bodyPr wrap="square" anchor="ctr">
            <a:spAutoFit/>
          </a:bodyPr>
          <a:lstStyle/>
          <a:p>
            <a:pPr eaLnBrk="0" hangingPunct="0"/>
            <a:r>
              <a:rPr lang="en-US" sz="1400" b="1" dirty="0" smtClean="0">
                <a:hlinkClick r:id="rId8"/>
              </a:rPr>
              <a:t>KEFI Minerals plc</a:t>
            </a:r>
            <a:endParaRPr lang="en-US" sz="1400" b="1" dirty="0" smtClean="0"/>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472" y="1628800"/>
            <a:ext cx="4723976" cy="4250891"/>
          </a:xfrm>
          <a:prstGeom prst="rect">
            <a:avLst/>
          </a:prstGeom>
          <a:effectLst>
            <a:outerShdw blurRad="127000" dist="38100" dir="2700000" sx="101000" sy="101000" algn="tl" rotWithShape="0">
              <a:prstClr val="black">
                <a:alpha val="40000"/>
              </a:prstClr>
            </a:outerShdw>
          </a:effectLst>
        </p:spPr>
      </p:pic>
      <p:sp>
        <p:nvSpPr>
          <p:cNvPr id="14" name="TextBox 13"/>
          <p:cNvSpPr txBox="1"/>
          <p:nvPr/>
        </p:nvSpPr>
        <p:spPr>
          <a:xfrm>
            <a:off x="200456" y="5973015"/>
            <a:ext cx="4723992" cy="261610"/>
          </a:xfrm>
          <a:prstGeom prst="rect">
            <a:avLst/>
          </a:prstGeom>
          <a:noFill/>
        </p:spPr>
        <p:txBody>
          <a:bodyPr wrap="square" rtlCol="0">
            <a:spAutoFit/>
          </a:bodyPr>
          <a:lstStyle/>
          <a:p>
            <a:pPr marL="0" lvl="1" algn="ctr"/>
            <a:r>
              <a:rPr lang="en-US" sz="1100" i="1" dirty="0" smtClean="0"/>
              <a:t>Local community briefing at Tulu </a:t>
            </a:r>
            <a:r>
              <a:rPr lang="en-US" sz="1100" i="1" dirty="0" err="1" smtClean="0"/>
              <a:t>Kapi</a:t>
            </a:r>
            <a:endParaRPr lang="en-AU" i="1" dirty="0"/>
          </a:p>
        </p:txBody>
      </p:sp>
    </p:spTree>
    <p:extLst>
      <p:ext uri="{BB962C8B-B14F-4D97-AF65-F5344CB8AC3E}">
        <p14:creationId xmlns:p14="http://schemas.microsoft.com/office/powerpoint/2010/main" val="2499089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920750" y="274638"/>
            <a:ext cx="8147050" cy="850900"/>
          </a:xfrm>
          <a:prstGeom prst="rect">
            <a:avLst/>
          </a:prstGeom>
        </p:spPr>
        <p:txBody>
          <a:bodyPr/>
          <a:lstStyle/>
          <a:p>
            <a:pPr eaLnBrk="1" hangingPunct="1"/>
            <a:endParaRPr lang="en-GB" dirty="0" smtClean="0"/>
          </a:p>
        </p:txBody>
      </p:sp>
      <p:pic>
        <p:nvPicPr>
          <p:cNvPr id="4100" name="Immagine 2"/>
          <p:cNvPicPr>
            <a:picLocks noChangeAspect="1"/>
          </p:cNvPicPr>
          <p:nvPr/>
        </p:nvPicPr>
        <p:blipFill>
          <a:blip r:embed="rId3" cstate="print"/>
          <a:srcRect/>
          <a:stretch>
            <a:fillRect/>
          </a:stretch>
        </p:blipFill>
        <p:spPr bwMode="auto">
          <a:xfrm>
            <a:off x="-7235" y="0"/>
            <a:ext cx="9913235" cy="13414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445564E0-A97B-4312-9D09-41C74E41553D}" type="slidenum">
              <a:rPr lang="en-GB"/>
              <a:pPr>
                <a:defRPr/>
              </a:pPr>
              <a:t>2</a:t>
            </a:fld>
            <a:endParaRPr lang="en-GB" dirty="0"/>
          </a:p>
        </p:txBody>
      </p:sp>
      <p:sp>
        <p:nvSpPr>
          <p:cNvPr id="7" name="Titolo 2"/>
          <p:cNvSpPr txBox="1">
            <a:spLocks/>
          </p:cNvSpPr>
          <p:nvPr/>
        </p:nvSpPr>
        <p:spPr bwMode="auto">
          <a:xfrm>
            <a:off x="7545287" y="332656"/>
            <a:ext cx="2088233" cy="865188"/>
          </a:xfrm>
          <a:prstGeom prst="rect">
            <a:avLst/>
          </a:prstGeom>
          <a:noFill/>
          <a:ln w="9525">
            <a:noFill/>
            <a:miter lim="800000"/>
            <a:headEnd/>
            <a:tailEnd/>
          </a:ln>
        </p:spPr>
        <p:txBody>
          <a:bodyPr anchor="ctr"/>
          <a:lstStyle/>
          <a:p>
            <a:pPr algn="r" eaLnBrk="0" hangingPunct="0"/>
            <a:r>
              <a:rPr lang="it-IT" sz="2400" b="1" dirty="0" smtClean="0">
                <a:solidFill>
                  <a:schemeClr val="bg1"/>
                </a:solidFill>
              </a:rPr>
              <a:t>DISCLAIMER</a:t>
            </a:r>
            <a:endParaRPr lang="it-IT" sz="2400" b="1" dirty="0">
              <a:solidFill>
                <a:srgbClr val="92D050"/>
              </a:solidFill>
            </a:endParaRPr>
          </a:p>
        </p:txBody>
      </p:sp>
      <p:sp>
        <p:nvSpPr>
          <p:cNvPr id="2" name="Content Placeholder 1"/>
          <p:cNvSpPr>
            <a:spLocks noGrp="1"/>
          </p:cNvSpPr>
          <p:nvPr>
            <p:ph idx="1"/>
          </p:nvPr>
        </p:nvSpPr>
        <p:spPr>
          <a:xfrm>
            <a:off x="128464" y="1412776"/>
            <a:ext cx="9580746" cy="4906115"/>
          </a:xfrm>
        </p:spPr>
        <p:txBody>
          <a:bodyPr/>
          <a:lstStyle/>
          <a:p>
            <a:pPr marL="0" indent="0" algn="just">
              <a:spcBef>
                <a:spcPts val="300"/>
              </a:spcBef>
              <a:spcAft>
                <a:spcPts val="300"/>
              </a:spcAft>
              <a:buNone/>
            </a:pPr>
            <a:r>
              <a:rPr lang="en-GB" sz="1100" b="1" dirty="0"/>
              <a:t>The information contained in this document (“Presentation”) has been prepared by KEFI Minerals plc (the “Company”). While the information contained herein has been prepared in good faith, neither the Company nor any of its shareholders, directors, officers, agents, employees or advisers give, have given or have authority to give, any representations or warranties (express or implied) as to, or in relation to, the accuracy, reliability or completeness of the information in this Presentation, or any revision thereof, or of any other written or oral information made or to be made available to any interested party or its advisers (all such information being referred to as “Information”) and liability therefore is expressly disclaimed.  Accordingly, neither the Company nor any of its shareholders, directors, officers, agents, employees or advisers take any responsibility for, or will accept any liability whether direct or indirect, express or implied, contractual, tortious, statutory or otherwise, in respect of, the accuracy or completeness of the Information or for any of the opinions contained herein or for any errors, omissions or misstatements or for any loss, howsoever arising, from the use of this Presentation.</a:t>
            </a:r>
          </a:p>
          <a:p>
            <a:pPr marL="0" indent="0" algn="just">
              <a:spcBef>
                <a:spcPts val="300"/>
              </a:spcBef>
              <a:spcAft>
                <a:spcPts val="300"/>
              </a:spcAft>
              <a:buNone/>
            </a:pPr>
            <a:r>
              <a:rPr lang="en-GB" sz="1100" b="1" dirty="0"/>
              <a:t>This Presentation may contain forward-looking statements that involve substantial risks and uncertainties, and actual results and developments may differ materially from those expressed or implied by these statements. These forward-looking statements are statements regarding the Company's intentions, beliefs or current expectations concerning, among other things, the Company's results of operations, financial condition, prospects, growth, strategies and the industry in which the Company operates. By their nature, forward-looking statements involve risks and uncertainties because they relate to events and depend on circumstances that may or may not occur in the future.  These forward-looking statements speak only as of the date of this Presentation and the Company does not undertake any obligation to publicly release any revisions to these forward-looking statements to reflect events or circumstances after the date of this Presentation.</a:t>
            </a:r>
          </a:p>
          <a:p>
            <a:pPr marL="0" indent="0" algn="just">
              <a:spcBef>
                <a:spcPts val="300"/>
              </a:spcBef>
              <a:spcAft>
                <a:spcPts val="300"/>
              </a:spcAft>
              <a:buNone/>
            </a:pPr>
            <a:r>
              <a:rPr lang="en-GB" sz="1100" b="1" dirty="0"/>
              <a:t>This Presentation should not be considered as the giving of investment advice by the Company or any of its shareholders, directors, officers, agents, employees or advisers. Each party to whom this Presentation is made available must make its own independent assessment of the Company after making such investigations and taking such advice as may be deemed necessary. </a:t>
            </a:r>
          </a:p>
          <a:p>
            <a:pPr marL="0" indent="0" algn="just">
              <a:spcBef>
                <a:spcPts val="300"/>
              </a:spcBef>
              <a:spcAft>
                <a:spcPts val="300"/>
              </a:spcAft>
              <a:buNone/>
            </a:pPr>
            <a:r>
              <a:rPr lang="en-GB" sz="1100" b="1" dirty="0"/>
              <a:t>Neither this Presentation nor any copy of it may be (a) taken or transmitted into Australia, Canada, Japan, the Republic of Ireland, the Republic of South Africa or the United States of America (each a “Restricted Territory”), their territories or possessions; (b) distributed to any U.S. person (as defined in Regulation S under the United States Securities Act of 1933 (as amended)) or (c) distributed to any individual outside a Restricted Territory who is a resident thereof in any such case for the purpose of offer for sale or solicitation or invitation to buy or subscribe any securities or in the context where its distribution may be construed as such offer, solicitation or invitation, in any such case except in compliance with any applicable exemption. The distribution of this document in or to persons subject to other jurisdictions may be restricted by law and persons into whose possession this document comes should inform themselves about, and observe, any such restrictions.  Any failure to comply with these restrictions may constitute a violation of the laws of the relevant jurisdiction.</a:t>
            </a:r>
          </a:p>
          <a:p>
            <a:pPr marL="0" indent="0">
              <a:buNone/>
            </a:pPr>
            <a:endParaRPr lang="en-GB" sz="1100" b="1" dirty="0"/>
          </a:p>
        </p:txBody>
      </p:sp>
      <p:sp>
        <p:nvSpPr>
          <p:cNvPr id="8" name="Content Placeholder 2"/>
          <p:cNvSpPr txBox="1">
            <a:spLocks/>
          </p:cNvSpPr>
          <p:nvPr/>
        </p:nvSpPr>
        <p:spPr bwMode="auto">
          <a:xfrm>
            <a:off x="272480" y="2780928"/>
            <a:ext cx="9376592" cy="397489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180975" indent="-180975" algn="l" rtl="0" eaLnBrk="0" fontAlgn="base" hangingPunct="0">
              <a:spcBef>
                <a:spcPct val="20000"/>
              </a:spcBef>
              <a:spcAft>
                <a:spcPct val="0"/>
              </a:spcAft>
              <a:buFont typeface="Arial" charset="0"/>
              <a:buChar char="•"/>
              <a:defRPr sz="1800" kern="1200">
                <a:solidFill>
                  <a:schemeClr val="tx1"/>
                </a:solidFill>
                <a:latin typeface="Calibri" pitchFamily="34" charset="0"/>
                <a:ea typeface="+mn-ea"/>
                <a:cs typeface="+mn-cs"/>
              </a:defRPr>
            </a:lvl1pPr>
            <a:lvl2pPr marL="361950" indent="-180975" algn="l" rtl="0" eaLnBrk="0" fontAlgn="base" hangingPunct="0">
              <a:spcBef>
                <a:spcPct val="20000"/>
              </a:spcBef>
              <a:spcAft>
                <a:spcPct val="0"/>
              </a:spcAft>
              <a:buFont typeface="Courier New" pitchFamily="49" charset="0"/>
              <a:buChar char="o"/>
              <a:defRPr sz="1400"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300"/>
              </a:spcBef>
              <a:spcAft>
                <a:spcPts val="300"/>
              </a:spcAft>
              <a:buFont typeface="Arial" charset="0"/>
              <a:buNone/>
            </a:pPr>
            <a:endParaRPr lang="en-GB" sz="1200" b="1" dirty="0"/>
          </a:p>
        </p:txBody>
      </p:sp>
    </p:spTree>
    <p:extLst>
      <p:ext uri="{BB962C8B-B14F-4D97-AF65-F5344CB8AC3E}">
        <p14:creationId xmlns:p14="http://schemas.microsoft.com/office/powerpoint/2010/main" val="3168760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539" y="1486011"/>
            <a:ext cx="4227973" cy="2735077"/>
          </a:xfrm>
          <a:prstGeom prst="rect">
            <a:avLst/>
          </a:prstGeom>
        </p:spPr>
      </p:pic>
      <p:sp>
        <p:nvSpPr>
          <p:cNvPr id="3" name="Slide Number Placeholder 2"/>
          <p:cNvSpPr>
            <a:spLocks noGrp="1"/>
          </p:cNvSpPr>
          <p:nvPr>
            <p:ph type="sldNum" sz="quarter" idx="12"/>
          </p:nvPr>
        </p:nvSpPr>
        <p:spPr/>
        <p:txBody>
          <a:bodyPr/>
          <a:lstStyle/>
          <a:p>
            <a:pPr>
              <a:defRPr/>
            </a:pPr>
            <a:fld id="{8C40411E-C41F-4BB6-BFD6-5E6AAD36F303}" type="slidenum">
              <a:rPr lang="en-GB" smtClean="0"/>
              <a:pPr>
                <a:defRPr/>
              </a:pPr>
              <a:t>3</a:t>
            </a:fld>
            <a:endParaRPr lang="en-GB" dirty="0"/>
          </a:p>
        </p:txBody>
      </p:sp>
      <p:sp>
        <p:nvSpPr>
          <p:cNvPr id="14341" name="Rectangle 5"/>
          <p:cNvSpPr>
            <a:spLocks noChangeArrowheads="1"/>
          </p:cNvSpPr>
          <p:nvPr/>
        </p:nvSpPr>
        <p:spPr bwMode="auto">
          <a:xfrm>
            <a:off x="2144687" y="231253"/>
            <a:ext cx="7761313" cy="461665"/>
          </a:xfrm>
          <a:prstGeom prst="rect">
            <a:avLst/>
          </a:prstGeom>
          <a:noFill/>
          <a:ln w="9525">
            <a:noFill/>
            <a:miter lim="800000"/>
            <a:headEnd/>
            <a:tailEnd/>
          </a:ln>
        </p:spPr>
        <p:txBody>
          <a:bodyPr wrap="square">
            <a:spAutoFit/>
          </a:bodyPr>
          <a:lstStyle/>
          <a:p>
            <a:pPr algn="r" eaLnBrk="0" hangingPunct="0"/>
            <a:r>
              <a:rPr lang="en-GB" sz="2400" b="1" dirty="0" smtClean="0">
                <a:solidFill>
                  <a:schemeClr val="bg1"/>
                </a:solidFill>
              </a:rPr>
              <a:t>Corporate Overview</a:t>
            </a:r>
            <a:endParaRPr lang="en-GB"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49034490"/>
              </p:ext>
            </p:extLst>
          </p:nvPr>
        </p:nvGraphicFramePr>
        <p:xfrm>
          <a:off x="200472" y="1569328"/>
          <a:ext cx="4752528" cy="2651760"/>
        </p:xfrm>
        <a:graphic>
          <a:graphicData uri="http://schemas.openxmlformats.org/drawingml/2006/table">
            <a:tbl>
              <a:tblPr firstRow="1">
                <a:effectLst>
                  <a:outerShdw blurRad="50800" dist="38100" dir="2700000" sx="101000" sy="101000" algn="tl" rotWithShape="0">
                    <a:prstClr val="black">
                      <a:alpha val="40000"/>
                    </a:prstClr>
                  </a:outerShdw>
                </a:effectLst>
                <a:tableStyleId>{5202B0CA-FC54-4496-8BCA-5EF66A818D29}</a:tableStyleId>
              </a:tblPr>
              <a:tblGrid>
                <a:gridCol w="2160240"/>
                <a:gridCol w="2592288"/>
              </a:tblGrid>
              <a:tr h="277745">
                <a:tc>
                  <a:txBody>
                    <a:bodyPr/>
                    <a:lstStyle/>
                    <a:p>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At 25 April 2016</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AIM code</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KEFI</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Share</a:t>
                      </a:r>
                      <a:r>
                        <a:rPr lang="en-AU" sz="1400" baseline="0" dirty="0" smtClean="0"/>
                        <a:t> price - 12 </a:t>
                      </a:r>
                      <a:r>
                        <a:rPr lang="en-AU" sz="1400" baseline="0" dirty="0" err="1" smtClean="0"/>
                        <a:t>mth</a:t>
                      </a:r>
                      <a:r>
                        <a:rPr lang="en-AU" sz="1400" baseline="0" dirty="0" smtClean="0"/>
                        <a:t> </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0.26p (low)/1.07p (high)</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Share price</a:t>
                      </a:r>
                      <a:r>
                        <a:rPr lang="en-AU" sz="1400" baseline="0" dirty="0" smtClean="0"/>
                        <a:t> </a:t>
                      </a:r>
                      <a:r>
                        <a:rPr lang="en-AU" sz="1400" baseline="0" dirty="0" smtClean="0"/>
                        <a:t>– </a:t>
                      </a:r>
                      <a:r>
                        <a:rPr lang="en-AU" sz="1400" baseline="0" dirty="0" smtClean="0"/>
                        <a:t>current</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0.45p</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Shares in issue</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3.12 billion</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Market cap</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£14M (US$22M)</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pPr marL="0" algn="l" defTabSz="914400" rtl="0" eaLnBrk="1" latinLnBrk="0" hangingPunct="1"/>
                      <a:r>
                        <a:rPr lang="en-AU" sz="1400" kern="1200" dirty="0" smtClean="0">
                          <a:solidFill>
                            <a:schemeClr val="dk1"/>
                          </a:solidFill>
                          <a:latin typeface="+mn-lt"/>
                          <a:ea typeface="+mn-ea"/>
                          <a:cs typeface="+mn-cs"/>
                        </a:rPr>
                        <a:t>Nomad</a:t>
                      </a:r>
                      <a:endParaRPr lang="en-AU" sz="1400"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AU" sz="1400" kern="1200" dirty="0" smtClean="0">
                          <a:solidFill>
                            <a:schemeClr val="dk1"/>
                          </a:solidFill>
                          <a:latin typeface="+mn-lt"/>
                          <a:ea typeface="+mn-ea"/>
                          <a:cs typeface="+mn-cs"/>
                        </a:rPr>
                        <a:t>SP Angel</a:t>
                      </a:r>
                      <a:endParaRPr lang="en-AU" sz="1400"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Brokers</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kern="1200" dirty="0" smtClean="0">
                          <a:solidFill>
                            <a:schemeClr val="dk1"/>
                          </a:solidFill>
                          <a:latin typeface="+mn-lt"/>
                          <a:ea typeface="+mn-ea"/>
                          <a:cs typeface="+mn-cs"/>
                        </a:rPr>
                        <a:t>Brandon Hill Capital</a:t>
                      </a:r>
                      <a:endParaRPr lang="en-AU" sz="1400" dirty="0" smtClean="0"/>
                    </a:p>
                    <a:p>
                      <a:pPr algn="ctr"/>
                      <a:r>
                        <a:rPr lang="en-AU" sz="1400" dirty="0" smtClean="0"/>
                        <a:t>Beaufort Securities</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94790470"/>
              </p:ext>
            </p:extLst>
          </p:nvPr>
        </p:nvGraphicFramePr>
        <p:xfrm>
          <a:off x="5097016" y="4437112"/>
          <a:ext cx="4680520" cy="1828800"/>
        </p:xfrm>
        <a:graphic>
          <a:graphicData uri="http://schemas.openxmlformats.org/drawingml/2006/table">
            <a:tbl>
              <a:tblPr firstRow="1">
                <a:effectLst>
                  <a:outerShdw blurRad="50800" dist="38100" dir="2700000" sx="101000" sy="101000" algn="tl" rotWithShape="0">
                    <a:prstClr val="black">
                      <a:alpha val="40000"/>
                    </a:prstClr>
                  </a:outerShdw>
                </a:effectLst>
                <a:tableStyleId>{5202B0CA-FC54-4496-8BCA-5EF66A818D29}</a:tableStyleId>
              </a:tblPr>
              <a:tblGrid>
                <a:gridCol w="2664296"/>
                <a:gridCol w="2016224"/>
              </a:tblGrid>
              <a:tr h="277745">
                <a:tc gridSpan="2">
                  <a:txBody>
                    <a:bodyPr/>
                    <a:lstStyle/>
                    <a:p>
                      <a:pPr algn="ctr"/>
                      <a:r>
                        <a:rPr lang="en-AU" sz="1400" dirty="0" smtClean="0"/>
                        <a:t>Board of Directors</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Harry</a:t>
                      </a:r>
                      <a:r>
                        <a:rPr lang="en-AU" sz="1400" baseline="0" dirty="0" smtClean="0"/>
                        <a:t> </a:t>
                      </a:r>
                      <a:r>
                        <a:rPr lang="en-AU" sz="1400" baseline="0" dirty="0" err="1" smtClean="0"/>
                        <a:t>Anagnostaras</a:t>
                      </a:r>
                      <a:r>
                        <a:rPr lang="en-AU" sz="1400" baseline="0" dirty="0" smtClean="0"/>
                        <a:t>-Adams</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AU" sz="1400" dirty="0" smtClean="0"/>
                        <a:t>Executive Chairman</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Jeff Rayner</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AU" sz="1400" dirty="0" smtClean="0"/>
                        <a:t>Exploration Director</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Ian Plimer</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AU" sz="1400" dirty="0" smtClean="0"/>
                        <a:t>Non-Executive</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John Leach</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AU" sz="1400" dirty="0" smtClean="0"/>
                        <a:t>Non-Executive</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pPr marL="0" algn="l" defTabSz="914400" rtl="0" eaLnBrk="1" latinLnBrk="0" hangingPunct="1"/>
                      <a:r>
                        <a:rPr lang="en-AU" sz="1400" kern="1200" dirty="0" smtClean="0">
                          <a:solidFill>
                            <a:schemeClr val="dk1"/>
                          </a:solidFill>
                          <a:latin typeface="+mn-lt"/>
                          <a:ea typeface="+mn-ea"/>
                          <a:cs typeface="+mn-cs"/>
                        </a:rPr>
                        <a:t>Norman Ling</a:t>
                      </a:r>
                      <a:endParaRPr lang="en-AU" sz="1400"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en-AU" sz="1400" dirty="0" smtClean="0"/>
                        <a:t>Non-Executive</a:t>
                      </a:r>
                      <a:endParaRPr lang="en-AU" sz="1400"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468214"/>
              </p:ext>
            </p:extLst>
          </p:nvPr>
        </p:nvGraphicFramePr>
        <p:xfrm>
          <a:off x="272480" y="4437112"/>
          <a:ext cx="4680520" cy="1227584"/>
        </p:xfrm>
        <a:graphic>
          <a:graphicData uri="http://schemas.openxmlformats.org/drawingml/2006/table">
            <a:tbl>
              <a:tblPr firstRow="1">
                <a:effectLst>
                  <a:outerShdw blurRad="50800" dist="38100" dir="2700000" sx="101000" sy="101000" algn="tl" rotWithShape="0">
                    <a:prstClr val="black">
                      <a:alpha val="40000"/>
                    </a:prstClr>
                  </a:outerShdw>
                </a:effectLst>
                <a:tableStyleId>{5202B0CA-FC54-4496-8BCA-5EF66A818D29}</a:tableStyleId>
              </a:tblPr>
              <a:tblGrid>
                <a:gridCol w="2978513"/>
                <a:gridCol w="1702007"/>
              </a:tblGrid>
              <a:tr h="313184">
                <a:tc gridSpan="2">
                  <a:txBody>
                    <a:bodyPr/>
                    <a:lstStyle/>
                    <a:p>
                      <a:pPr algn="ctr"/>
                      <a:r>
                        <a:rPr lang="en-AU" sz="1400" dirty="0" smtClean="0"/>
                        <a:t>Key </a:t>
                      </a:r>
                      <a:r>
                        <a:rPr lang="en-AU" sz="1400" dirty="0" smtClean="0">
                          <a:solidFill>
                            <a:schemeClr val="bg1"/>
                          </a:solidFill>
                        </a:rPr>
                        <a:t>Shareholders (fully-diluted)</a:t>
                      </a:r>
                      <a:endParaRPr lang="en-AU" sz="14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err="1" smtClean="0">
                          <a:solidFill>
                            <a:schemeClr val="tx1"/>
                          </a:solidFill>
                        </a:rPr>
                        <a:t>Odey</a:t>
                      </a:r>
                      <a:r>
                        <a:rPr lang="en-AU" sz="1400" dirty="0" smtClean="0">
                          <a:solidFill>
                            <a:schemeClr val="tx1"/>
                          </a:solidFill>
                        </a:rPr>
                        <a:t> Asset Management</a:t>
                      </a:r>
                      <a:endParaRPr lang="en-AU" sz="14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solidFill>
                            <a:schemeClr val="tx1"/>
                          </a:solidFill>
                        </a:rPr>
                        <a:t>25%</a:t>
                      </a:r>
                      <a:endParaRPr lang="en-AU" sz="14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err="1" smtClean="0">
                          <a:solidFill>
                            <a:schemeClr val="tx1"/>
                          </a:solidFill>
                        </a:rPr>
                        <a:t>Ausdrill</a:t>
                      </a:r>
                      <a:endParaRPr lang="en-AU" sz="14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solidFill>
                            <a:schemeClr val="tx1"/>
                          </a:solidFill>
                        </a:rPr>
                        <a:t>6%</a:t>
                      </a:r>
                      <a:endParaRPr lang="en-AU" sz="14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solidFill>
                            <a:schemeClr val="tx1"/>
                          </a:solidFill>
                        </a:rPr>
                        <a:t>Board of Directors</a:t>
                      </a:r>
                      <a:endParaRPr lang="en-AU" sz="14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solidFill>
                            <a:schemeClr val="tx1"/>
                          </a:solidFill>
                        </a:rPr>
                        <a:t>10%</a:t>
                      </a:r>
                      <a:endParaRPr lang="en-AU" sz="14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9" name="TextBox 11"/>
          <p:cNvSpPr txBox="1"/>
          <p:nvPr/>
        </p:nvSpPr>
        <p:spPr>
          <a:xfrm>
            <a:off x="5889104" y="4077652"/>
            <a:ext cx="3384376"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GB" sz="800" dirty="0" smtClean="0"/>
              <a:t>Source: </a:t>
            </a:r>
            <a:r>
              <a:rPr lang="en-GB" sz="800" dirty="0" err="1" smtClean="0"/>
              <a:t>Digitallook</a:t>
            </a:r>
            <a:r>
              <a:rPr lang="en-GB" sz="800" dirty="0" smtClean="0"/>
              <a:t> – 2016 YTD  chart</a:t>
            </a:r>
            <a:endParaRPr lang="en-GB" sz="800" dirty="0"/>
          </a:p>
        </p:txBody>
      </p:sp>
    </p:spTree>
    <p:extLst>
      <p:ext uri="{BB962C8B-B14F-4D97-AF65-F5344CB8AC3E}">
        <p14:creationId xmlns:p14="http://schemas.microsoft.com/office/powerpoint/2010/main" val="3316332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2746" y="1484784"/>
            <a:ext cx="3401570" cy="4844422"/>
          </a:xfrm>
          <a:noFill/>
        </p:spPr>
        <p:txBody>
          <a:bodyPr/>
          <a:lstStyle/>
          <a:p>
            <a:pPr marL="85725" lvl="1" indent="0">
              <a:spcBef>
                <a:spcPct val="0"/>
              </a:spcBef>
              <a:spcAft>
                <a:spcPts val="600"/>
              </a:spcAft>
              <a:buNone/>
            </a:pPr>
            <a:endParaRPr lang="en-US" sz="1800" b="1" dirty="0" smtClean="0"/>
          </a:p>
          <a:p>
            <a:pPr marL="85725" lvl="1" indent="0">
              <a:spcBef>
                <a:spcPct val="0"/>
              </a:spcBef>
              <a:spcAft>
                <a:spcPts val="600"/>
              </a:spcAft>
              <a:buNone/>
            </a:pPr>
            <a:endParaRPr lang="en-US" sz="1800" b="1" dirty="0"/>
          </a:p>
          <a:p>
            <a:pPr marL="85725" lvl="1" indent="0" algn="ctr">
              <a:spcBef>
                <a:spcPct val="0"/>
              </a:spcBef>
              <a:spcAft>
                <a:spcPts val="600"/>
              </a:spcAft>
              <a:buNone/>
            </a:pPr>
            <a:r>
              <a:rPr lang="en-US" sz="2200" b="1" dirty="0" smtClean="0"/>
              <a:t>KEFI in Ethiopia </a:t>
            </a:r>
          </a:p>
          <a:p>
            <a:pPr marL="85725" lvl="1" indent="0">
              <a:spcBef>
                <a:spcPct val="0"/>
              </a:spcBef>
              <a:spcAft>
                <a:spcPts val="600"/>
              </a:spcAft>
              <a:buNone/>
            </a:pPr>
            <a:endParaRPr lang="en-US" sz="1800" dirty="0" smtClean="0"/>
          </a:p>
          <a:p>
            <a:pPr marL="85725" lvl="1" indent="0">
              <a:spcBef>
                <a:spcPct val="0"/>
              </a:spcBef>
              <a:spcAft>
                <a:spcPts val="600"/>
              </a:spcAft>
              <a:buNone/>
            </a:pPr>
            <a:endParaRPr lang="en-US" sz="1800" dirty="0" smtClean="0"/>
          </a:p>
        </p:txBody>
      </p:sp>
      <p:sp>
        <p:nvSpPr>
          <p:cNvPr id="3" name="Slide Number Placeholder 2"/>
          <p:cNvSpPr>
            <a:spLocks noGrp="1"/>
          </p:cNvSpPr>
          <p:nvPr>
            <p:ph type="sldNum" sz="quarter" idx="12"/>
          </p:nvPr>
        </p:nvSpPr>
        <p:spPr/>
        <p:txBody>
          <a:bodyPr/>
          <a:lstStyle/>
          <a:p>
            <a:pPr>
              <a:defRPr/>
            </a:pPr>
            <a:fld id="{8C40411E-C41F-4BB6-BFD6-5E6AAD36F303}" type="slidenum">
              <a:rPr lang="en-GB" smtClean="0"/>
              <a:pPr>
                <a:defRPr/>
              </a:pPr>
              <a:t>4</a:t>
            </a:fld>
            <a:endParaRPr lang="en-GB" dirty="0"/>
          </a:p>
        </p:txBody>
      </p:sp>
      <p:sp>
        <p:nvSpPr>
          <p:cNvPr id="14341" name="Rectangle 5"/>
          <p:cNvSpPr>
            <a:spLocks noChangeArrowheads="1"/>
          </p:cNvSpPr>
          <p:nvPr/>
        </p:nvSpPr>
        <p:spPr bwMode="auto">
          <a:xfrm>
            <a:off x="2144687" y="231253"/>
            <a:ext cx="7761313" cy="1200329"/>
          </a:xfrm>
          <a:prstGeom prst="rect">
            <a:avLst/>
          </a:prstGeom>
          <a:noFill/>
          <a:ln w="9525">
            <a:noFill/>
            <a:miter lim="800000"/>
            <a:headEnd/>
            <a:tailEnd/>
          </a:ln>
        </p:spPr>
        <p:txBody>
          <a:bodyPr wrap="square">
            <a:spAutoFit/>
          </a:bodyPr>
          <a:lstStyle/>
          <a:p>
            <a:pPr algn="r" eaLnBrk="0" hangingPunct="0"/>
            <a:r>
              <a:rPr lang="en-GB" sz="2400" b="1" dirty="0" smtClean="0">
                <a:solidFill>
                  <a:schemeClr val="bg1"/>
                </a:solidFill>
              </a:rPr>
              <a:t>Emerging Gold Miner </a:t>
            </a:r>
            <a:br>
              <a:rPr lang="en-GB" sz="2400" b="1" dirty="0" smtClean="0">
                <a:solidFill>
                  <a:schemeClr val="bg1"/>
                </a:solidFill>
              </a:rPr>
            </a:br>
            <a:r>
              <a:rPr lang="en-GB" sz="2400" b="1" dirty="0" smtClean="0">
                <a:solidFill>
                  <a:schemeClr val="bg1"/>
                </a:solidFill>
              </a:rPr>
              <a:t>in Arabian-Nubian Shield</a:t>
            </a:r>
          </a:p>
          <a:p>
            <a:pPr algn="r" eaLnBrk="0" hangingPunct="0"/>
            <a:endParaRPr lang="en-GB" sz="240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0832" y="1366318"/>
            <a:ext cx="3312368" cy="4654970"/>
          </a:xfrm>
          <a:prstGeom prst="rect">
            <a:avLst/>
          </a:prstGeom>
          <a:effectLst>
            <a:outerShdw blurRad="127000" dist="38100" dir="2700000" sx="101000" sy="101000" algn="tl" rotWithShape="0">
              <a:prstClr val="black">
                <a:alpha val="40000"/>
              </a:prstClr>
            </a:outerShdw>
          </a:effectLst>
        </p:spPr>
      </p:pic>
      <p:sp>
        <p:nvSpPr>
          <p:cNvPr id="4" name="TextBox 3"/>
          <p:cNvSpPr txBox="1"/>
          <p:nvPr/>
        </p:nvSpPr>
        <p:spPr>
          <a:xfrm>
            <a:off x="3080792" y="6021288"/>
            <a:ext cx="3800872" cy="261610"/>
          </a:xfrm>
          <a:prstGeom prst="rect">
            <a:avLst/>
          </a:prstGeom>
          <a:noFill/>
        </p:spPr>
        <p:txBody>
          <a:bodyPr wrap="square" rtlCol="0">
            <a:spAutoFit/>
          </a:bodyPr>
          <a:lstStyle/>
          <a:p>
            <a:pPr marL="0" lvl="1" algn="ctr"/>
            <a:r>
              <a:rPr lang="en-US" sz="1100" i="1" dirty="0" smtClean="0"/>
              <a:t>Location of KEFI’s c.1,500 </a:t>
            </a:r>
            <a:r>
              <a:rPr lang="en-US" sz="1100" i="1" dirty="0"/>
              <a:t>km</a:t>
            </a:r>
            <a:r>
              <a:rPr lang="en-US" sz="1100" i="1" baseline="30000" dirty="0"/>
              <a:t>2</a:t>
            </a:r>
            <a:r>
              <a:rPr lang="en-US" sz="1100" i="1" dirty="0"/>
              <a:t> exploration </a:t>
            </a:r>
            <a:r>
              <a:rPr lang="en-US" sz="1100" i="1" dirty="0" smtClean="0"/>
              <a:t>portfolio in the ANS</a:t>
            </a:r>
            <a:endParaRPr lang="en-AU" i="1" dirty="0"/>
          </a:p>
        </p:txBody>
      </p:sp>
      <p:sp>
        <p:nvSpPr>
          <p:cNvPr id="7" name="Content Placeholder 1"/>
          <p:cNvSpPr txBox="1">
            <a:spLocks/>
          </p:cNvSpPr>
          <p:nvPr/>
        </p:nvSpPr>
        <p:spPr bwMode="auto">
          <a:xfrm>
            <a:off x="6700824" y="1412776"/>
            <a:ext cx="3257553" cy="4844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Font typeface="Arial" charset="0"/>
              <a:buChar char="•"/>
              <a:defRPr sz="1800" kern="1200">
                <a:solidFill>
                  <a:schemeClr val="tx1"/>
                </a:solidFill>
                <a:latin typeface="Calibri" pitchFamily="34" charset="0"/>
                <a:ea typeface="+mn-ea"/>
                <a:cs typeface="+mn-cs"/>
              </a:defRPr>
            </a:lvl1pPr>
            <a:lvl2pPr marL="361950" indent="-180975" algn="l" rtl="0" eaLnBrk="0" fontAlgn="base" hangingPunct="0">
              <a:spcBef>
                <a:spcPct val="20000"/>
              </a:spcBef>
              <a:spcAft>
                <a:spcPct val="0"/>
              </a:spcAft>
              <a:buFont typeface="Courier New" pitchFamily="49" charset="0"/>
              <a:buChar char="o"/>
              <a:defRPr sz="1400"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lvl="1" indent="0">
              <a:spcBef>
                <a:spcPct val="0"/>
              </a:spcBef>
              <a:spcAft>
                <a:spcPts val="600"/>
              </a:spcAft>
              <a:buNone/>
            </a:pPr>
            <a:endParaRPr lang="en-US" sz="1800" b="1" dirty="0" smtClean="0"/>
          </a:p>
          <a:p>
            <a:pPr marL="85725" lvl="1" indent="0">
              <a:spcBef>
                <a:spcPct val="0"/>
              </a:spcBef>
              <a:spcAft>
                <a:spcPts val="600"/>
              </a:spcAft>
              <a:buNone/>
            </a:pPr>
            <a:endParaRPr lang="en-US" sz="1800" b="1" dirty="0"/>
          </a:p>
          <a:p>
            <a:pPr marL="85725" lvl="1" indent="0" algn="ctr">
              <a:spcBef>
                <a:spcPct val="0"/>
              </a:spcBef>
              <a:spcAft>
                <a:spcPts val="600"/>
              </a:spcAft>
              <a:buNone/>
            </a:pPr>
            <a:r>
              <a:rPr lang="en-US" sz="2200" b="1" dirty="0" smtClean="0"/>
              <a:t>KEFI in Saudi Arabia</a:t>
            </a:r>
          </a:p>
          <a:p>
            <a:pPr marL="85725" lvl="1" indent="0">
              <a:spcBef>
                <a:spcPct val="0"/>
              </a:spcBef>
              <a:spcAft>
                <a:spcPts val="600"/>
              </a:spcAft>
              <a:buNone/>
            </a:pPr>
            <a:endParaRPr lang="en-US" sz="1800" dirty="0"/>
          </a:p>
        </p:txBody>
      </p:sp>
      <p:sp>
        <p:nvSpPr>
          <p:cNvPr id="8" name="Rectangle 7"/>
          <p:cNvSpPr/>
          <p:nvPr/>
        </p:nvSpPr>
        <p:spPr>
          <a:xfrm>
            <a:off x="314027" y="2780928"/>
            <a:ext cx="2766765" cy="2083268"/>
          </a:xfrm>
          <a:prstGeom prst="rect">
            <a:avLst/>
          </a:prstGeom>
          <a:solidFill>
            <a:schemeClr val="bg1">
              <a:lumMod val="95000"/>
            </a:schemeClr>
          </a:solidFill>
          <a:ln>
            <a:noFill/>
          </a:ln>
          <a:effectLst>
            <a:outerShdw blurRad="50800" dist="101600" dir="2700000" algn="tl" rotWithShape="0">
              <a:prstClr val="black">
                <a:alpha val="73000"/>
              </a:prstClr>
            </a:outerShdw>
          </a:effectLst>
        </p:spPr>
        <p:txBody>
          <a:bodyPr wrap="square" anchor="ctr" anchorCtr="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93663" lvl="2" algn="ctr">
              <a:spcAft>
                <a:spcPts val="800"/>
              </a:spcAft>
            </a:pPr>
            <a:r>
              <a:rPr lang="en-US" sz="2400" dirty="0"/>
              <a:t>Project on track to start open pit production of </a:t>
            </a:r>
            <a:r>
              <a:rPr lang="en-US" sz="2400" dirty="0" smtClean="0"/>
              <a:t/>
            </a:r>
            <a:br>
              <a:rPr lang="en-US" sz="2400" dirty="0" smtClean="0"/>
            </a:br>
            <a:r>
              <a:rPr lang="en-US" sz="2400" dirty="0" smtClean="0"/>
              <a:t>c</a:t>
            </a:r>
            <a:r>
              <a:rPr lang="en-US" sz="2400" dirty="0"/>
              <a:t>. 115,000 </a:t>
            </a:r>
            <a:r>
              <a:rPr lang="en-US" sz="2400" dirty="0" err="1"/>
              <a:t>oz</a:t>
            </a:r>
            <a:r>
              <a:rPr lang="en-US" sz="2400" dirty="0"/>
              <a:t> </a:t>
            </a:r>
            <a:r>
              <a:rPr lang="en-US" sz="2400" dirty="0" smtClean="0"/>
              <a:t>p.a. gold by </a:t>
            </a:r>
            <a:r>
              <a:rPr lang="en-US" sz="2400" dirty="0"/>
              <a:t>Q4 17 </a:t>
            </a:r>
            <a:endParaRPr lang="en-AU" sz="2400" dirty="0"/>
          </a:p>
        </p:txBody>
      </p:sp>
      <p:sp>
        <p:nvSpPr>
          <p:cNvPr id="9" name="Rectangle 8"/>
          <p:cNvSpPr/>
          <p:nvPr/>
        </p:nvSpPr>
        <p:spPr>
          <a:xfrm>
            <a:off x="6881664" y="2708920"/>
            <a:ext cx="2895872" cy="2664296"/>
          </a:xfrm>
          <a:prstGeom prst="rect">
            <a:avLst/>
          </a:prstGeom>
          <a:solidFill>
            <a:schemeClr val="bg1">
              <a:lumMod val="95000"/>
            </a:schemeClr>
          </a:solidFill>
          <a:ln>
            <a:noFill/>
          </a:ln>
          <a:effectLst>
            <a:outerShdw blurRad="50800" dist="101600" dir="2700000" algn="tl" rotWithShape="0">
              <a:prstClr val="black">
                <a:alpha val="73000"/>
              </a:prstClr>
            </a:outerShdw>
          </a:effectLst>
        </p:spPr>
        <p:txBody>
          <a:bodyPr wrap="square" anchor="ctr" anchorCtr="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93663" lvl="2" algn="ctr">
              <a:spcAft>
                <a:spcPts val="800"/>
              </a:spcAft>
            </a:pPr>
            <a:r>
              <a:rPr lang="en-AU" sz="2400" dirty="0"/>
              <a:t>Exploring large pipeline of </a:t>
            </a:r>
            <a:r>
              <a:rPr lang="en-AU" sz="2400" dirty="0" smtClean="0"/>
              <a:t>Exploration Licences since </a:t>
            </a:r>
            <a:r>
              <a:rPr lang="en-AU" sz="2400" dirty="0"/>
              <a:t>2007 in joint venture with respected Saudi </a:t>
            </a:r>
            <a:r>
              <a:rPr lang="en-AU" sz="2400" dirty="0" smtClean="0"/>
              <a:t>partner</a:t>
            </a:r>
            <a:endParaRPr lang="en-AU" sz="2400" dirty="0"/>
          </a:p>
        </p:txBody>
      </p:sp>
    </p:spTree>
    <p:extLst>
      <p:ext uri="{BB962C8B-B14F-4D97-AF65-F5344CB8AC3E}">
        <p14:creationId xmlns:p14="http://schemas.microsoft.com/office/powerpoint/2010/main" val="818141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2745" y="1484784"/>
            <a:ext cx="3473577" cy="4844422"/>
          </a:xfrm>
          <a:noFill/>
        </p:spPr>
        <p:txBody>
          <a:bodyPr/>
          <a:lstStyle/>
          <a:p>
            <a:pPr marL="85725" lvl="1" indent="0">
              <a:spcBef>
                <a:spcPct val="0"/>
              </a:spcBef>
              <a:spcAft>
                <a:spcPts val="600"/>
              </a:spcAft>
              <a:buNone/>
            </a:pPr>
            <a:r>
              <a:rPr lang="en-US" sz="1800" b="1" dirty="0" err="1" smtClean="0"/>
              <a:t>Jibal</a:t>
            </a:r>
            <a:r>
              <a:rPr lang="en-US" sz="1800" b="1" dirty="0" smtClean="0"/>
              <a:t> </a:t>
            </a:r>
            <a:r>
              <a:rPr lang="en-US" sz="1800" b="1" dirty="0" err="1" smtClean="0"/>
              <a:t>Qutman</a:t>
            </a:r>
            <a:endParaRPr lang="en-US" sz="1800" b="1" dirty="0" smtClean="0"/>
          </a:p>
          <a:p>
            <a:pPr marL="285750" lvl="1" indent="-200025">
              <a:spcBef>
                <a:spcPct val="0"/>
              </a:spcBef>
              <a:spcAft>
                <a:spcPts val="600"/>
              </a:spcAft>
              <a:buFont typeface="Arial" panose="020B0604020202020204" pitchFamily="34" charset="0"/>
              <a:buChar char="•"/>
            </a:pPr>
            <a:r>
              <a:rPr lang="en-US" sz="1800" dirty="0" smtClean="0"/>
              <a:t>0.7 </a:t>
            </a:r>
            <a:r>
              <a:rPr lang="en-US" sz="1800" dirty="0" err="1" smtClean="0"/>
              <a:t>Moz</a:t>
            </a:r>
            <a:r>
              <a:rPr lang="en-US" sz="1800" dirty="0" smtClean="0"/>
              <a:t> </a:t>
            </a:r>
            <a:r>
              <a:rPr lang="en-US" sz="1800" dirty="0"/>
              <a:t>gold resource defined at </a:t>
            </a:r>
            <a:r>
              <a:rPr lang="en-US" sz="1800" dirty="0" err="1"/>
              <a:t>Jibal</a:t>
            </a:r>
            <a:r>
              <a:rPr lang="en-US" sz="1800" dirty="0"/>
              <a:t> </a:t>
            </a:r>
            <a:r>
              <a:rPr lang="en-US" sz="1800" dirty="0" err="1"/>
              <a:t>Qutman</a:t>
            </a:r>
            <a:r>
              <a:rPr lang="en-US" sz="1800" dirty="0"/>
              <a:t> </a:t>
            </a:r>
            <a:endParaRPr lang="en-US" sz="1800" dirty="0" smtClean="0"/>
          </a:p>
          <a:p>
            <a:pPr marL="285750" lvl="1" indent="-200025">
              <a:spcBef>
                <a:spcPct val="0"/>
              </a:spcBef>
              <a:spcAft>
                <a:spcPts val="600"/>
              </a:spcAft>
              <a:buFont typeface="Arial" panose="020B0604020202020204" pitchFamily="34" charset="0"/>
              <a:buChar char="•"/>
            </a:pPr>
            <a:r>
              <a:rPr lang="en-US" sz="1800" dirty="0" smtClean="0"/>
              <a:t>Evaluating low-cost, heap-leach </a:t>
            </a:r>
            <a:r>
              <a:rPr lang="en-US" sz="1800" dirty="0"/>
              <a:t>treatment of oxide </a:t>
            </a:r>
            <a:r>
              <a:rPr lang="en-US" sz="1800" dirty="0" smtClean="0"/>
              <a:t>ore</a:t>
            </a:r>
          </a:p>
          <a:p>
            <a:pPr marL="285750" lvl="1" indent="-200025">
              <a:spcBef>
                <a:spcPct val="0"/>
              </a:spcBef>
              <a:spcAft>
                <a:spcPts val="600"/>
              </a:spcAft>
              <a:buFont typeface="Arial" panose="020B0604020202020204" pitchFamily="34" charset="0"/>
              <a:buChar char="•"/>
            </a:pPr>
            <a:r>
              <a:rPr lang="en-US" sz="1800" dirty="0" smtClean="0"/>
              <a:t>Low capex &amp; quick start-up</a:t>
            </a:r>
          </a:p>
          <a:p>
            <a:pPr marL="285750" lvl="1" indent="-200025">
              <a:spcBef>
                <a:spcPct val="0"/>
              </a:spcBef>
              <a:spcAft>
                <a:spcPts val="600"/>
              </a:spcAft>
              <a:buFont typeface="Arial" panose="020B0604020202020204" pitchFamily="34" charset="0"/>
              <a:buChar char="•"/>
            </a:pPr>
            <a:r>
              <a:rPr lang="en-US" sz="1800" dirty="0">
                <a:cs typeface="Arial" pitchFamily="34" charset="0"/>
              </a:rPr>
              <a:t>Mining </a:t>
            </a:r>
            <a:r>
              <a:rPr lang="en-US" sz="1800" dirty="0" err="1">
                <a:cs typeface="Arial" pitchFamily="34" charset="0"/>
              </a:rPr>
              <a:t>Licence</a:t>
            </a:r>
            <a:r>
              <a:rPr lang="en-US" sz="1800" dirty="0">
                <a:cs typeface="Arial" pitchFamily="34" charset="0"/>
              </a:rPr>
              <a:t> Application being discussed with regulators</a:t>
            </a:r>
            <a:endParaRPr lang="en-US" sz="1800" dirty="0"/>
          </a:p>
          <a:p>
            <a:pPr marL="285750" lvl="1" indent="-200025">
              <a:spcBef>
                <a:spcPct val="0"/>
              </a:spcBef>
              <a:spcAft>
                <a:spcPts val="600"/>
              </a:spcAft>
              <a:buFont typeface="Arial" panose="020B0604020202020204" pitchFamily="34" charset="0"/>
              <a:buChar char="•"/>
            </a:pPr>
            <a:r>
              <a:rPr lang="en-US" sz="1800" dirty="0"/>
              <a:t>Targeting </a:t>
            </a:r>
            <a:r>
              <a:rPr lang="en-US" sz="1800" dirty="0" err="1"/>
              <a:t>Jibal</a:t>
            </a:r>
            <a:r>
              <a:rPr lang="en-US" sz="1800" dirty="0"/>
              <a:t> </a:t>
            </a:r>
            <a:r>
              <a:rPr lang="en-US" sz="1800" dirty="0" err="1"/>
              <a:t>Qutman</a:t>
            </a:r>
            <a:r>
              <a:rPr lang="en-US" sz="1800" dirty="0"/>
              <a:t> cash flows to fund exploration </a:t>
            </a:r>
            <a:r>
              <a:rPr lang="en-US" sz="1800" dirty="0" smtClean="0"/>
              <a:t>in </a:t>
            </a:r>
            <a:r>
              <a:rPr lang="en-US" sz="1800" dirty="0"/>
              <a:t>Saudi Arabia</a:t>
            </a:r>
          </a:p>
          <a:p>
            <a:pPr marL="285750" lvl="1" indent="-200025">
              <a:spcBef>
                <a:spcPct val="0"/>
              </a:spcBef>
              <a:spcAft>
                <a:spcPts val="600"/>
              </a:spcAft>
              <a:buFont typeface="Arial" panose="020B0604020202020204" pitchFamily="34" charset="0"/>
              <a:buChar char="•"/>
            </a:pPr>
            <a:endParaRPr lang="en-US" sz="1800" dirty="0" smtClean="0"/>
          </a:p>
          <a:p>
            <a:pPr marL="285750" lvl="1" indent="-200025">
              <a:spcBef>
                <a:spcPct val="0"/>
              </a:spcBef>
              <a:spcAft>
                <a:spcPts val="600"/>
              </a:spcAft>
              <a:buFont typeface="Arial" panose="020B0604020202020204" pitchFamily="34" charset="0"/>
              <a:buChar char="•"/>
            </a:pPr>
            <a:endParaRPr lang="en-US" sz="1800" dirty="0" smtClean="0"/>
          </a:p>
        </p:txBody>
      </p:sp>
      <p:sp>
        <p:nvSpPr>
          <p:cNvPr id="3" name="Slide Number Placeholder 2"/>
          <p:cNvSpPr>
            <a:spLocks noGrp="1"/>
          </p:cNvSpPr>
          <p:nvPr>
            <p:ph type="sldNum" sz="quarter" idx="12"/>
          </p:nvPr>
        </p:nvSpPr>
        <p:spPr/>
        <p:txBody>
          <a:bodyPr/>
          <a:lstStyle/>
          <a:p>
            <a:pPr>
              <a:defRPr/>
            </a:pPr>
            <a:fld id="{8C40411E-C41F-4BB6-BFD6-5E6AAD36F303}" type="slidenum">
              <a:rPr lang="en-GB" smtClean="0"/>
              <a:pPr>
                <a:defRPr/>
              </a:pPr>
              <a:t>5</a:t>
            </a:fld>
            <a:endParaRPr lang="en-GB" dirty="0"/>
          </a:p>
        </p:txBody>
      </p:sp>
      <p:sp>
        <p:nvSpPr>
          <p:cNvPr id="14341" name="Rectangle 5"/>
          <p:cNvSpPr>
            <a:spLocks noChangeArrowheads="1"/>
          </p:cNvSpPr>
          <p:nvPr/>
        </p:nvSpPr>
        <p:spPr bwMode="auto">
          <a:xfrm>
            <a:off x="2144687" y="231253"/>
            <a:ext cx="7761313" cy="1200329"/>
          </a:xfrm>
          <a:prstGeom prst="rect">
            <a:avLst/>
          </a:prstGeom>
          <a:noFill/>
          <a:ln w="9525">
            <a:noFill/>
            <a:miter lim="800000"/>
            <a:headEnd/>
            <a:tailEnd/>
          </a:ln>
        </p:spPr>
        <p:txBody>
          <a:bodyPr wrap="square">
            <a:spAutoFit/>
          </a:bodyPr>
          <a:lstStyle/>
          <a:p>
            <a:pPr algn="r" eaLnBrk="0" hangingPunct="0"/>
            <a:r>
              <a:rPr lang="en-GB" sz="2400" b="1" dirty="0" smtClean="0">
                <a:solidFill>
                  <a:schemeClr val="bg1"/>
                </a:solidFill>
              </a:rPr>
              <a:t>Saudi Arabia (KEFI 40%)</a:t>
            </a:r>
            <a:br>
              <a:rPr lang="en-GB" sz="2400" b="1" dirty="0" smtClean="0">
                <a:solidFill>
                  <a:schemeClr val="bg1"/>
                </a:solidFill>
              </a:rPr>
            </a:br>
            <a:r>
              <a:rPr lang="en-GB" sz="2400" b="1" dirty="0" smtClean="0">
                <a:solidFill>
                  <a:schemeClr val="bg1"/>
                </a:solidFill>
              </a:rPr>
              <a:t>Large Exploration Portfolio</a:t>
            </a:r>
          </a:p>
          <a:p>
            <a:pPr algn="r" eaLnBrk="0" hangingPunct="0"/>
            <a:endParaRPr lang="en-GB" sz="2400" b="1" dirty="0">
              <a:solidFill>
                <a:schemeClr val="bg1"/>
              </a:solidFill>
            </a:endParaRPr>
          </a:p>
        </p:txBody>
      </p:sp>
      <p:sp>
        <p:nvSpPr>
          <p:cNvPr id="4" name="TextBox 3"/>
          <p:cNvSpPr txBox="1"/>
          <p:nvPr/>
        </p:nvSpPr>
        <p:spPr>
          <a:xfrm>
            <a:off x="3080792" y="6021288"/>
            <a:ext cx="3800872" cy="261610"/>
          </a:xfrm>
          <a:prstGeom prst="rect">
            <a:avLst/>
          </a:prstGeom>
          <a:noFill/>
        </p:spPr>
        <p:txBody>
          <a:bodyPr wrap="square" rtlCol="0">
            <a:spAutoFit/>
          </a:bodyPr>
          <a:lstStyle/>
          <a:p>
            <a:pPr marL="0" lvl="1" algn="ctr"/>
            <a:r>
              <a:rPr lang="en-US" sz="1100" i="1" dirty="0" smtClean="0"/>
              <a:t>Drilling at </a:t>
            </a:r>
            <a:r>
              <a:rPr lang="en-US" sz="1100" i="1" dirty="0" err="1" smtClean="0"/>
              <a:t>Jibal</a:t>
            </a:r>
            <a:r>
              <a:rPr lang="en-US" sz="1100" i="1" dirty="0" smtClean="0"/>
              <a:t> </a:t>
            </a:r>
            <a:r>
              <a:rPr lang="en-US" sz="1100" i="1" dirty="0" err="1" smtClean="0"/>
              <a:t>Qutman</a:t>
            </a:r>
            <a:endParaRPr lang="en-AU" i="1" dirty="0"/>
          </a:p>
        </p:txBody>
      </p:sp>
      <p:sp>
        <p:nvSpPr>
          <p:cNvPr id="7" name="Content Placeholder 1"/>
          <p:cNvSpPr txBox="1">
            <a:spLocks/>
          </p:cNvSpPr>
          <p:nvPr/>
        </p:nvSpPr>
        <p:spPr bwMode="auto">
          <a:xfrm>
            <a:off x="6691564" y="1419314"/>
            <a:ext cx="3257553" cy="4844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Font typeface="Arial" charset="0"/>
              <a:buChar char="•"/>
              <a:defRPr sz="1800" kern="1200">
                <a:solidFill>
                  <a:schemeClr val="tx1"/>
                </a:solidFill>
                <a:latin typeface="Calibri" pitchFamily="34" charset="0"/>
                <a:ea typeface="+mn-ea"/>
                <a:cs typeface="+mn-cs"/>
              </a:defRPr>
            </a:lvl1pPr>
            <a:lvl2pPr marL="361950" indent="-180975" algn="l" rtl="0" eaLnBrk="0" fontAlgn="base" hangingPunct="0">
              <a:spcBef>
                <a:spcPct val="20000"/>
              </a:spcBef>
              <a:spcAft>
                <a:spcPct val="0"/>
              </a:spcAft>
              <a:buFont typeface="Courier New" pitchFamily="49" charset="0"/>
              <a:buChar char="o"/>
              <a:defRPr sz="1400"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lvl="1" indent="0">
              <a:spcBef>
                <a:spcPct val="0"/>
              </a:spcBef>
              <a:spcAft>
                <a:spcPts val="600"/>
              </a:spcAft>
              <a:buNone/>
            </a:pPr>
            <a:r>
              <a:rPr lang="en-US" sz="1800" b="1" dirty="0" err="1" smtClean="0"/>
              <a:t>Hawiah</a:t>
            </a:r>
            <a:endParaRPr lang="en-US" sz="1800" b="1" dirty="0" smtClean="0"/>
          </a:p>
          <a:p>
            <a:pPr marL="285750" lvl="1" indent="-200025">
              <a:spcBef>
                <a:spcPct val="0"/>
              </a:spcBef>
              <a:spcAft>
                <a:spcPts val="600"/>
              </a:spcAft>
              <a:buFont typeface="Arial" panose="020B0604020202020204" pitchFamily="34" charset="0"/>
              <a:buChar char="•"/>
            </a:pPr>
            <a:r>
              <a:rPr lang="en-US" sz="1800" dirty="0" smtClean="0"/>
              <a:t>Potential for very large Cu-Au-Zn orebody</a:t>
            </a:r>
          </a:p>
          <a:p>
            <a:pPr marL="285750" lvl="1" indent="-200025">
              <a:spcBef>
                <a:spcPct val="0"/>
              </a:spcBef>
              <a:spcAft>
                <a:spcPts val="600"/>
              </a:spcAft>
              <a:buFont typeface="Arial" panose="020B0604020202020204" pitchFamily="34" charset="0"/>
              <a:buChar char="•"/>
            </a:pPr>
            <a:r>
              <a:rPr lang="en-US" sz="1800" dirty="0" smtClean="0"/>
              <a:t>Gossan horizon extends 6 km</a:t>
            </a:r>
          </a:p>
          <a:p>
            <a:pPr marL="285750" lvl="1" indent="-200025">
              <a:spcBef>
                <a:spcPct val="0"/>
              </a:spcBef>
              <a:spcAft>
                <a:spcPts val="600"/>
              </a:spcAft>
              <a:buFont typeface="Arial" panose="020B0604020202020204" pitchFamily="34" charset="0"/>
              <a:buChar char="•"/>
            </a:pPr>
            <a:r>
              <a:rPr lang="en-US" sz="1800" dirty="0" smtClean="0"/>
              <a:t>Trenching indicates gold enriched near surface</a:t>
            </a:r>
          </a:p>
          <a:p>
            <a:pPr marL="285750" lvl="1" indent="-200025">
              <a:spcBef>
                <a:spcPct val="0"/>
              </a:spcBef>
              <a:spcAft>
                <a:spcPts val="600"/>
              </a:spcAft>
              <a:buFont typeface="Arial" panose="020B0604020202020204" pitchFamily="34" charset="0"/>
              <a:buChar char="•"/>
            </a:pPr>
            <a:r>
              <a:rPr lang="en-US" sz="1800" dirty="0" smtClean="0"/>
              <a:t>Geophysics indicates large metal-bearing body below gossan</a:t>
            </a:r>
          </a:p>
          <a:p>
            <a:pPr marL="285750" lvl="1" indent="-200025">
              <a:spcBef>
                <a:spcPct val="0"/>
              </a:spcBef>
              <a:spcAft>
                <a:spcPts val="600"/>
              </a:spcAft>
              <a:buFont typeface="Arial" panose="020B0604020202020204" pitchFamily="34" charset="0"/>
              <a:buChar char="•"/>
            </a:pPr>
            <a:r>
              <a:rPr lang="en-US" sz="1800" dirty="0" smtClean="0"/>
              <a:t>Establishing stakeholder relationships prior to drilling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2" y="1484784"/>
            <a:ext cx="3342680" cy="4473699"/>
          </a:xfrm>
          <a:prstGeom prst="rect">
            <a:avLst/>
          </a:prstGeom>
          <a:noFill/>
          <a:ln>
            <a:noFill/>
          </a:ln>
          <a:effectLst>
            <a:outerShdw blurRad="127000" dist="38100" dir="2700000" sx="101000" sy="101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412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p:cNvSpPr txBox="1">
            <a:spLocks/>
          </p:cNvSpPr>
          <p:nvPr/>
        </p:nvSpPr>
        <p:spPr bwMode="auto">
          <a:xfrm>
            <a:off x="6665640" y="1556792"/>
            <a:ext cx="3240360" cy="4844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Font typeface="Arial" charset="0"/>
              <a:buChar char="•"/>
              <a:defRPr sz="1800" kern="1200">
                <a:solidFill>
                  <a:schemeClr val="tx1"/>
                </a:solidFill>
                <a:latin typeface="Calibri" pitchFamily="34" charset="0"/>
                <a:ea typeface="+mn-ea"/>
                <a:cs typeface="+mn-cs"/>
              </a:defRPr>
            </a:lvl1pPr>
            <a:lvl2pPr marL="361950" indent="-180975" algn="l" rtl="0" eaLnBrk="0" fontAlgn="base" hangingPunct="0">
              <a:spcBef>
                <a:spcPct val="20000"/>
              </a:spcBef>
              <a:spcAft>
                <a:spcPct val="0"/>
              </a:spcAft>
              <a:buFont typeface="Courier New" pitchFamily="49" charset="0"/>
              <a:buChar char="o"/>
              <a:defRPr sz="1400"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lvl="1" indent="0">
              <a:spcBef>
                <a:spcPct val="0"/>
              </a:spcBef>
              <a:spcAft>
                <a:spcPts val="600"/>
              </a:spcAft>
              <a:buNone/>
            </a:pPr>
            <a:r>
              <a:rPr lang="en-AU" sz="1800" b="1" dirty="0" smtClean="0"/>
              <a:t>Attractive fiscal environment:</a:t>
            </a:r>
          </a:p>
          <a:p>
            <a:pPr marL="441325" lvl="2" indent="-200025">
              <a:spcBef>
                <a:spcPct val="0"/>
              </a:spcBef>
              <a:spcAft>
                <a:spcPts val="600"/>
              </a:spcAft>
              <a:buFont typeface="Arial" panose="020B0604020202020204" pitchFamily="34" charset="0"/>
              <a:buChar char="•"/>
            </a:pPr>
            <a:r>
              <a:rPr lang="en-AU" sz="1800" dirty="0" smtClean="0"/>
              <a:t>20-year Mining Licence</a:t>
            </a:r>
          </a:p>
          <a:p>
            <a:pPr marL="441325" lvl="2" indent="-200025">
              <a:spcBef>
                <a:spcPct val="0"/>
              </a:spcBef>
              <a:spcAft>
                <a:spcPts val="600"/>
              </a:spcAft>
              <a:buFont typeface="Arial" panose="020B0604020202020204" pitchFamily="34" charset="0"/>
              <a:buChar char="•"/>
            </a:pPr>
            <a:r>
              <a:rPr lang="en-AU" sz="1800" dirty="0" smtClean="0"/>
              <a:t>5% Government free-carried equity in project</a:t>
            </a:r>
          </a:p>
          <a:p>
            <a:pPr marL="441325" lvl="2" indent="-200025">
              <a:spcBef>
                <a:spcPct val="0"/>
              </a:spcBef>
              <a:spcAft>
                <a:spcPts val="600"/>
              </a:spcAft>
              <a:buFont typeface="Arial" panose="020B0604020202020204" pitchFamily="34" charset="0"/>
              <a:buChar char="•"/>
            </a:pPr>
            <a:r>
              <a:rPr lang="en-AU" sz="1800" dirty="0" smtClean="0"/>
              <a:t>7% royalty</a:t>
            </a:r>
          </a:p>
          <a:p>
            <a:pPr marL="441325" lvl="2" indent="-200025">
              <a:spcBef>
                <a:spcPct val="0"/>
              </a:spcBef>
              <a:spcAft>
                <a:spcPts val="600"/>
              </a:spcAft>
              <a:buFont typeface="Arial" panose="020B0604020202020204" pitchFamily="34" charset="0"/>
              <a:buChar char="•"/>
            </a:pPr>
            <a:r>
              <a:rPr lang="en-AU" sz="1800" dirty="0" smtClean="0"/>
              <a:t>25% income tax with accelerated depreciation of capex and sunk costs</a:t>
            </a:r>
          </a:p>
        </p:txBody>
      </p:sp>
      <p:sp>
        <p:nvSpPr>
          <p:cNvPr id="14" name="Content Placeholder 1"/>
          <p:cNvSpPr>
            <a:spLocks noGrp="1"/>
          </p:cNvSpPr>
          <p:nvPr>
            <p:ph idx="1"/>
          </p:nvPr>
        </p:nvSpPr>
        <p:spPr>
          <a:xfrm>
            <a:off x="0" y="1536906"/>
            <a:ext cx="3584848" cy="4844422"/>
          </a:xfrm>
          <a:noFill/>
        </p:spPr>
        <p:txBody>
          <a:bodyPr/>
          <a:lstStyle/>
          <a:p>
            <a:pPr marL="85725" lvl="1" indent="0">
              <a:spcBef>
                <a:spcPct val="0"/>
              </a:spcBef>
              <a:spcAft>
                <a:spcPts val="600"/>
              </a:spcAft>
              <a:buNone/>
            </a:pPr>
            <a:r>
              <a:rPr lang="en-AU" sz="1800" b="1" dirty="0" smtClean="0"/>
              <a:t>Ethiopia:</a:t>
            </a:r>
          </a:p>
          <a:p>
            <a:pPr marL="361950" lvl="2" indent="-200025">
              <a:spcBef>
                <a:spcPct val="0"/>
              </a:spcBef>
              <a:spcAft>
                <a:spcPts val="600"/>
              </a:spcAft>
              <a:buFont typeface="Arial" panose="020B0604020202020204" pitchFamily="34" charset="0"/>
              <a:buChar char="•"/>
            </a:pPr>
            <a:r>
              <a:rPr lang="en-AU" sz="1800" dirty="0"/>
              <a:t>Thriving economy</a:t>
            </a:r>
          </a:p>
          <a:p>
            <a:pPr marL="361950" lvl="2" indent="-200025">
              <a:spcBef>
                <a:spcPct val="0"/>
              </a:spcBef>
              <a:spcAft>
                <a:spcPts val="600"/>
              </a:spcAft>
              <a:buFont typeface="Arial" panose="020B0604020202020204" pitchFamily="34" charset="0"/>
              <a:buChar char="•"/>
            </a:pPr>
            <a:r>
              <a:rPr lang="en-AU" sz="1800" dirty="0"/>
              <a:t>Government actively boosting mining sector</a:t>
            </a:r>
          </a:p>
          <a:p>
            <a:pPr marL="361950" lvl="2" indent="-200025">
              <a:spcBef>
                <a:spcPct val="0"/>
              </a:spcBef>
              <a:spcAft>
                <a:spcPts val="600"/>
              </a:spcAft>
              <a:buFont typeface="Arial" panose="020B0604020202020204" pitchFamily="34" charset="0"/>
              <a:buChar char="•"/>
            </a:pPr>
            <a:r>
              <a:rPr lang="en-AU" sz="1800" dirty="0"/>
              <a:t>Prospective country with limited modern exploration</a:t>
            </a:r>
          </a:p>
          <a:p>
            <a:pPr marL="361950" lvl="2" indent="-200025">
              <a:spcBef>
                <a:spcPct val="0"/>
              </a:spcBef>
              <a:spcAft>
                <a:spcPts val="600"/>
              </a:spcAft>
              <a:buFont typeface="Arial" panose="020B0604020202020204" pitchFamily="34" charset="0"/>
              <a:buChar char="•"/>
            </a:pPr>
            <a:r>
              <a:rPr lang="it-IT" sz="1800" dirty="0" smtClean="0"/>
              <a:t>Rapidly improving infrastructure and cheap electricity</a:t>
            </a:r>
            <a:endParaRPr lang="it-IT" sz="1800" dirty="0"/>
          </a:p>
        </p:txBody>
      </p:sp>
      <p:sp>
        <p:nvSpPr>
          <p:cNvPr id="3" name="Slide Number Placeholder 2"/>
          <p:cNvSpPr>
            <a:spLocks noGrp="1"/>
          </p:cNvSpPr>
          <p:nvPr>
            <p:ph type="sldNum" sz="quarter" idx="12"/>
          </p:nvPr>
        </p:nvSpPr>
        <p:spPr/>
        <p:txBody>
          <a:bodyPr/>
          <a:lstStyle/>
          <a:p>
            <a:pPr>
              <a:defRPr/>
            </a:pPr>
            <a:fld id="{8C40411E-C41F-4BB6-BFD6-5E6AAD36F303}" type="slidenum">
              <a:rPr lang="en-GB" smtClean="0"/>
              <a:pPr>
                <a:defRPr/>
              </a:pPr>
              <a:t>6</a:t>
            </a:fld>
            <a:endParaRPr lang="en-GB" dirty="0"/>
          </a:p>
        </p:txBody>
      </p:sp>
      <p:sp>
        <p:nvSpPr>
          <p:cNvPr id="14341" name="Rectangle 5"/>
          <p:cNvSpPr>
            <a:spLocks noChangeArrowheads="1"/>
          </p:cNvSpPr>
          <p:nvPr/>
        </p:nvSpPr>
        <p:spPr bwMode="auto">
          <a:xfrm>
            <a:off x="2144687" y="231253"/>
            <a:ext cx="7761313" cy="830997"/>
          </a:xfrm>
          <a:prstGeom prst="rect">
            <a:avLst/>
          </a:prstGeom>
          <a:noFill/>
          <a:ln w="9525">
            <a:noFill/>
            <a:miter lim="800000"/>
            <a:headEnd/>
            <a:tailEnd/>
          </a:ln>
        </p:spPr>
        <p:txBody>
          <a:bodyPr wrap="square">
            <a:spAutoFit/>
          </a:bodyPr>
          <a:lstStyle/>
          <a:p>
            <a:pPr algn="r" eaLnBrk="0" hangingPunct="0"/>
            <a:r>
              <a:rPr lang="en-GB" sz="2400" b="1" dirty="0" smtClean="0">
                <a:solidFill>
                  <a:schemeClr val="bg1"/>
                </a:solidFill>
              </a:rPr>
              <a:t>Ethiopia</a:t>
            </a:r>
            <a:br>
              <a:rPr lang="en-GB" sz="2400" b="1" dirty="0" smtClean="0">
                <a:solidFill>
                  <a:schemeClr val="bg1"/>
                </a:solidFill>
              </a:rPr>
            </a:br>
            <a:r>
              <a:rPr lang="en-GB" sz="2400" b="1" dirty="0" smtClean="0">
                <a:solidFill>
                  <a:schemeClr val="bg1"/>
                </a:solidFill>
              </a:rPr>
              <a:t>Building the Tulu </a:t>
            </a:r>
            <a:r>
              <a:rPr lang="en-GB" sz="2400" b="1" dirty="0" err="1" smtClean="0">
                <a:solidFill>
                  <a:schemeClr val="bg1"/>
                </a:solidFill>
              </a:rPr>
              <a:t>Kapi</a:t>
            </a:r>
            <a:r>
              <a:rPr lang="en-GB" sz="2400" b="1" dirty="0" smtClean="0">
                <a:solidFill>
                  <a:schemeClr val="bg1"/>
                </a:solidFill>
              </a:rPr>
              <a:t> Gold Mine</a:t>
            </a:r>
            <a:endParaRPr lang="en-GB" sz="2400" b="1" dirty="0">
              <a:solidFill>
                <a:schemeClr val="bg1"/>
              </a:solidFill>
            </a:endParaRPr>
          </a:p>
        </p:txBody>
      </p:sp>
      <p:sp>
        <p:nvSpPr>
          <p:cNvPr id="8" name="Rectangle 7"/>
          <p:cNvSpPr/>
          <p:nvPr/>
        </p:nvSpPr>
        <p:spPr>
          <a:xfrm>
            <a:off x="6969224" y="4509120"/>
            <a:ext cx="2664296" cy="1483975"/>
          </a:xfrm>
          <a:prstGeom prst="rect">
            <a:avLst/>
          </a:prstGeom>
          <a:solidFill>
            <a:schemeClr val="bg1">
              <a:lumMod val="95000"/>
            </a:schemeClr>
          </a:solidFill>
          <a:ln>
            <a:noFill/>
          </a:ln>
          <a:effectLst>
            <a:outerShdw blurRad="50800" dist="101600" dir="2700000" algn="tl" rotWithShape="0">
              <a:prstClr val="black">
                <a:alpha val="73000"/>
              </a:prstClr>
            </a:outerShdw>
          </a:effectLst>
        </p:spPr>
        <p:txBody>
          <a:bodyPr wrap="square" anchor="ctr" anchorCtr="0">
            <a:noAutofit/>
          </a:bodyPr>
          <a:lstStyle/>
          <a:p>
            <a:pPr marL="93663" lvl="2" algn="ctr">
              <a:spcAft>
                <a:spcPts val="800"/>
              </a:spcAft>
            </a:pPr>
            <a:r>
              <a:rPr lang="en-AU" sz="2400" dirty="0" smtClean="0"/>
              <a:t>Strong support and investment from</a:t>
            </a:r>
            <a:br>
              <a:rPr lang="en-AU" sz="2400" dirty="0" smtClean="0"/>
            </a:br>
            <a:r>
              <a:rPr lang="en-AU" sz="2400" dirty="0" smtClean="0"/>
              <a:t>Ethiopian Government</a:t>
            </a:r>
            <a:endParaRPr lang="en-AU" sz="2400" dirty="0"/>
          </a:p>
        </p:txBody>
      </p:sp>
      <p:sp>
        <p:nvSpPr>
          <p:cNvPr id="11" name="Rectangle 10"/>
          <p:cNvSpPr/>
          <p:nvPr/>
        </p:nvSpPr>
        <p:spPr>
          <a:xfrm>
            <a:off x="272480" y="4509120"/>
            <a:ext cx="2664296" cy="1483975"/>
          </a:xfrm>
          <a:prstGeom prst="rect">
            <a:avLst/>
          </a:prstGeom>
          <a:solidFill>
            <a:schemeClr val="bg1">
              <a:lumMod val="95000"/>
            </a:schemeClr>
          </a:solidFill>
          <a:ln>
            <a:noFill/>
          </a:ln>
          <a:effectLst>
            <a:outerShdw blurRad="50800" dist="101600" dir="2700000" algn="tl" rotWithShape="0">
              <a:prstClr val="black">
                <a:alpha val="73000"/>
              </a:prstClr>
            </a:outerShdw>
          </a:effectLst>
        </p:spPr>
        <p:txBody>
          <a:bodyPr wrap="square" anchor="ctr" anchorCtr="0">
            <a:noAutofit/>
          </a:bodyPr>
          <a:lstStyle/>
          <a:p>
            <a:pPr marL="93663" lvl="2" algn="ctr">
              <a:spcAft>
                <a:spcPts val="800"/>
              </a:spcAft>
            </a:pPr>
            <a:r>
              <a:rPr lang="en-GB" sz="2400" dirty="0"/>
              <a:t>First major mine development in stable and </a:t>
            </a:r>
            <a:r>
              <a:rPr lang="en-AU" sz="2400" dirty="0"/>
              <a:t>high growth country</a:t>
            </a:r>
          </a:p>
        </p:txBody>
      </p:sp>
      <p:sp>
        <p:nvSpPr>
          <p:cNvPr id="12" name="TextBox 11"/>
          <p:cNvSpPr txBox="1"/>
          <p:nvPr/>
        </p:nvSpPr>
        <p:spPr>
          <a:xfrm>
            <a:off x="3080792" y="6093296"/>
            <a:ext cx="3800872" cy="261610"/>
          </a:xfrm>
          <a:prstGeom prst="rect">
            <a:avLst/>
          </a:prstGeom>
          <a:noFill/>
        </p:spPr>
        <p:txBody>
          <a:bodyPr wrap="square" rtlCol="0">
            <a:spAutoFit/>
          </a:bodyPr>
          <a:lstStyle/>
          <a:p>
            <a:pPr marL="0" lvl="1" algn="ctr"/>
            <a:r>
              <a:rPr lang="en-US" sz="1100" i="1" dirty="0" smtClean="0"/>
              <a:t>Tulu </a:t>
            </a:r>
            <a:r>
              <a:rPr lang="en-US" sz="1100" i="1" dirty="0" err="1" smtClean="0"/>
              <a:t>Kapi</a:t>
            </a:r>
            <a:r>
              <a:rPr lang="en-US" sz="1100" i="1" dirty="0" smtClean="0"/>
              <a:t> project site</a:t>
            </a:r>
            <a:endParaRPr lang="en-AU" i="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4848" y="1556792"/>
            <a:ext cx="3080792" cy="2088232"/>
          </a:xfrm>
          <a:prstGeom prst="rect">
            <a:avLst/>
          </a:prstGeom>
          <a:effectLst>
            <a:outerShdw blurRad="127000" dist="38100" dir="2700000" sx="101000" sy="101000" algn="tl" rotWithShape="0">
              <a:prstClr val="black">
                <a:alpha val="40000"/>
              </a:prst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4848" y="3789040"/>
            <a:ext cx="3080792" cy="2204055"/>
          </a:xfrm>
          <a:prstGeom prst="rect">
            <a:avLst/>
          </a:prstGeom>
          <a:effectLst>
            <a:outerShdw blurRad="127000" dist="38100" dir="2700000" sx="101000" sy="101000" algn="tl" rotWithShape="0">
              <a:prstClr val="black">
                <a:alpha val="40000"/>
              </a:prstClr>
            </a:outerShdw>
          </a:effectLst>
        </p:spPr>
      </p:pic>
    </p:spTree>
    <p:extLst>
      <p:ext uri="{BB962C8B-B14F-4D97-AF65-F5344CB8AC3E}">
        <p14:creationId xmlns:p14="http://schemas.microsoft.com/office/powerpoint/2010/main" val="6407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06D92DD-88AB-4B0C-BA29-14DF3BB146F4}" type="slidenum">
              <a:rPr lang="en-GB" smtClean="0"/>
              <a:pPr>
                <a:defRPr/>
              </a:pPr>
              <a:t>7</a:t>
            </a:fld>
            <a:endParaRPr lang="en-GB" dirty="0"/>
          </a:p>
        </p:txBody>
      </p:sp>
      <p:sp>
        <p:nvSpPr>
          <p:cNvPr id="4" name="Text Placeholder 2"/>
          <p:cNvSpPr>
            <a:spLocks noGrp="1"/>
          </p:cNvSpPr>
          <p:nvPr>
            <p:ph idx="1"/>
          </p:nvPr>
        </p:nvSpPr>
        <p:spPr>
          <a:xfrm>
            <a:off x="128465" y="1335231"/>
            <a:ext cx="5616623" cy="4746054"/>
          </a:xfrm>
          <a:noFill/>
        </p:spPr>
        <p:txBody>
          <a:bodyPr rtlCol="0">
            <a:noAutofit/>
          </a:bodyPr>
          <a:lstStyle/>
          <a:p>
            <a:pPr marL="0" lvl="1" indent="0" algn="just">
              <a:spcBef>
                <a:spcPts val="300"/>
              </a:spcBef>
              <a:spcAft>
                <a:spcPts val="0"/>
              </a:spcAft>
              <a:buNone/>
              <a:defRPr/>
            </a:pPr>
            <a:endParaRPr lang="en-AU" sz="1600" b="1" dirty="0" smtClean="0"/>
          </a:p>
          <a:p>
            <a:pPr marL="0" lvl="1" indent="0" algn="just">
              <a:spcBef>
                <a:spcPts val="300"/>
              </a:spcBef>
              <a:spcAft>
                <a:spcPts val="0"/>
              </a:spcAft>
              <a:buNone/>
              <a:defRPr/>
            </a:pPr>
            <a:r>
              <a:rPr lang="en-AU" sz="1600" b="1" dirty="0" smtClean="0"/>
              <a:t>2013:</a:t>
            </a:r>
          </a:p>
          <a:p>
            <a:pPr marL="177800" lvl="1" indent="-177800" algn="just">
              <a:spcBef>
                <a:spcPts val="300"/>
              </a:spcBef>
              <a:spcAft>
                <a:spcPts val="0"/>
              </a:spcAft>
              <a:buFont typeface="Arial" panose="020B0604020202020204" pitchFamily="34" charset="0"/>
              <a:buChar char="•"/>
              <a:defRPr/>
            </a:pPr>
            <a:r>
              <a:rPr lang="en-AU" sz="1600" dirty="0" smtClean="0"/>
              <a:t>Previous owners had spent &gt;$50 million on drilling and studies</a:t>
            </a:r>
          </a:p>
          <a:p>
            <a:pPr marL="177800" lvl="1" indent="-177800" algn="just">
              <a:spcBef>
                <a:spcPts val="300"/>
              </a:spcBef>
              <a:spcAft>
                <a:spcPts val="0"/>
              </a:spcAft>
              <a:buFont typeface="Arial" panose="020B0604020202020204" pitchFamily="34" charset="0"/>
              <a:buChar char="•"/>
              <a:defRPr/>
            </a:pPr>
            <a:r>
              <a:rPr lang="en-AU" sz="1600" b="1" dirty="0" smtClean="0"/>
              <a:t>Development plan required capex of US$289 million</a:t>
            </a:r>
          </a:p>
          <a:p>
            <a:pPr marL="177800" lvl="1" indent="-177800" algn="just">
              <a:spcBef>
                <a:spcPts val="300"/>
              </a:spcBef>
              <a:spcAft>
                <a:spcPts val="0"/>
              </a:spcAft>
              <a:buFont typeface="Arial" panose="020B0604020202020204" pitchFamily="34" charset="0"/>
              <a:buChar char="•"/>
              <a:defRPr/>
            </a:pPr>
            <a:r>
              <a:rPr lang="en-AU" sz="1600" dirty="0" smtClean="0"/>
              <a:t>KEFI acquired 75% for $10/ounce of Ore Reserves</a:t>
            </a:r>
            <a:endParaRPr lang="en-AU" sz="1600" dirty="0"/>
          </a:p>
          <a:p>
            <a:pPr marL="0" lvl="1" indent="0" algn="just">
              <a:spcBef>
                <a:spcPts val="300"/>
              </a:spcBef>
              <a:spcAft>
                <a:spcPts val="0"/>
              </a:spcAft>
              <a:buNone/>
              <a:defRPr/>
            </a:pPr>
            <a:r>
              <a:rPr lang="en-AU" sz="1600" b="1" dirty="0" smtClean="0"/>
              <a:t>2014:</a:t>
            </a:r>
          </a:p>
          <a:p>
            <a:pPr marL="177800" lvl="1" indent="-177800" algn="just">
              <a:spcBef>
                <a:spcPts val="300"/>
              </a:spcBef>
              <a:spcAft>
                <a:spcPts val="0"/>
              </a:spcAft>
              <a:buFont typeface="Arial" panose="020B0604020202020204" pitchFamily="34" charset="0"/>
              <a:buChar char="•"/>
              <a:defRPr/>
            </a:pPr>
            <a:r>
              <a:rPr lang="en-AU" sz="1600" dirty="0"/>
              <a:t>KEFI </a:t>
            </a:r>
            <a:r>
              <a:rPr lang="en-AU" sz="1600" dirty="0" smtClean="0"/>
              <a:t>transformed </a:t>
            </a:r>
            <a:r>
              <a:rPr lang="en-AU" sz="1600" dirty="0"/>
              <a:t>project </a:t>
            </a:r>
            <a:r>
              <a:rPr lang="en-AU" sz="1600" dirty="0" smtClean="0"/>
              <a:t>economics by reducing development capex and unit costs, thus reducing risk and increasing returns</a:t>
            </a:r>
          </a:p>
          <a:p>
            <a:pPr marL="177800" lvl="1" indent="-177800" algn="just">
              <a:spcBef>
                <a:spcPts val="300"/>
              </a:spcBef>
              <a:spcAft>
                <a:spcPts val="0"/>
              </a:spcAft>
              <a:buFont typeface="Arial" panose="020B0604020202020204" pitchFamily="34" charset="0"/>
              <a:buChar char="•"/>
              <a:defRPr/>
            </a:pPr>
            <a:r>
              <a:rPr lang="en-AU" sz="1600" dirty="0" smtClean="0"/>
              <a:t>Better </a:t>
            </a:r>
            <a:r>
              <a:rPr lang="en-AU" sz="1600" dirty="0"/>
              <a:t>orebody definition </a:t>
            </a:r>
            <a:r>
              <a:rPr lang="en-AU" sz="1600" dirty="0" smtClean="0"/>
              <a:t>increased </a:t>
            </a:r>
            <a:r>
              <a:rPr lang="en-AU" sz="1600" dirty="0"/>
              <a:t>O</a:t>
            </a:r>
            <a:r>
              <a:rPr lang="en-AU" sz="1600" dirty="0" smtClean="0"/>
              <a:t>re Reserve grade</a:t>
            </a:r>
          </a:p>
          <a:p>
            <a:pPr marL="177800" lvl="1" indent="-177800" algn="just">
              <a:spcBef>
                <a:spcPts val="300"/>
              </a:spcBef>
              <a:spcAft>
                <a:spcPts val="0"/>
              </a:spcAft>
              <a:buFont typeface="Arial" panose="020B0604020202020204" pitchFamily="34" charset="0"/>
              <a:buChar char="•"/>
              <a:defRPr/>
            </a:pPr>
            <a:r>
              <a:rPr lang="en-AU" sz="1600" dirty="0" smtClean="0"/>
              <a:t>KEFI acquired the remaining 25% of Tulu </a:t>
            </a:r>
            <a:r>
              <a:rPr lang="en-AU" sz="1600" dirty="0" err="1" smtClean="0"/>
              <a:t>Kapi</a:t>
            </a:r>
            <a:endParaRPr lang="en-AU" sz="1600" dirty="0" smtClean="0"/>
          </a:p>
          <a:p>
            <a:pPr marL="0" lvl="1" indent="0" algn="just">
              <a:spcBef>
                <a:spcPts val="300"/>
              </a:spcBef>
              <a:spcAft>
                <a:spcPts val="0"/>
              </a:spcAft>
              <a:buNone/>
              <a:defRPr/>
            </a:pPr>
            <a:r>
              <a:rPr lang="en-AU" sz="1600" b="1" dirty="0" smtClean="0"/>
              <a:t>2015</a:t>
            </a:r>
            <a:r>
              <a:rPr lang="en-AU" sz="1600" b="1" dirty="0"/>
              <a:t>:</a:t>
            </a:r>
          </a:p>
          <a:p>
            <a:pPr marL="177800" lvl="1" indent="-177800" algn="just">
              <a:spcBef>
                <a:spcPts val="300"/>
              </a:spcBef>
              <a:spcAft>
                <a:spcPts val="0"/>
              </a:spcAft>
              <a:buFont typeface="Arial" panose="020B0604020202020204" pitchFamily="34" charset="0"/>
              <a:buChar char="•"/>
              <a:defRPr/>
            </a:pPr>
            <a:r>
              <a:rPr lang="en-AU" sz="1600" dirty="0" smtClean="0"/>
              <a:t>Mining Agreement signed with Government</a:t>
            </a:r>
          </a:p>
          <a:p>
            <a:pPr marL="177800" lvl="1" indent="-177800" algn="just">
              <a:spcBef>
                <a:spcPts val="300"/>
              </a:spcBef>
              <a:spcAft>
                <a:spcPts val="0"/>
              </a:spcAft>
              <a:buFont typeface="Arial" panose="020B0604020202020204" pitchFamily="34" charset="0"/>
              <a:buChar char="•"/>
              <a:defRPr/>
            </a:pPr>
            <a:r>
              <a:rPr lang="en-AU" sz="1600" dirty="0" smtClean="0"/>
              <a:t>Completed revised Tulu </a:t>
            </a:r>
            <a:r>
              <a:rPr lang="en-AU" sz="1600" dirty="0" err="1" smtClean="0"/>
              <a:t>Kapi</a:t>
            </a:r>
            <a:r>
              <a:rPr lang="en-AU" sz="1600" dirty="0" smtClean="0"/>
              <a:t> DFS – </a:t>
            </a:r>
            <a:r>
              <a:rPr lang="en-AU" sz="1600" b="1" dirty="0" smtClean="0"/>
              <a:t>required funding halved </a:t>
            </a:r>
          </a:p>
          <a:p>
            <a:pPr marL="177800" lvl="1" indent="-177800" algn="just">
              <a:spcBef>
                <a:spcPts val="300"/>
              </a:spcBef>
              <a:spcAft>
                <a:spcPts val="0"/>
              </a:spcAft>
              <a:buFont typeface="Arial" panose="020B0604020202020204" pitchFamily="34" charset="0"/>
              <a:buChar char="•"/>
              <a:defRPr/>
            </a:pPr>
            <a:r>
              <a:rPr lang="en-AU" sz="1600" dirty="0" smtClean="0"/>
              <a:t>Selected preferred contractors, financiers and maintained alternatives for each role within finance syndicate</a:t>
            </a:r>
          </a:p>
          <a:p>
            <a:pPr marL="0" lvl="1" indent="0" algn="just">
              <a:spcBef>
                <a:spcPts val="300"/>
              </a:spcBef>
              <a:spcAft>
                <a:spcPts val="0"/>
              </a:spcAft>
              <a:buNone/>
              <a:defRPr/>
            </a:pPr>
            <a:endParaRPr lang="en-AU" sz="1800" b="1" dirty="0"/>
          </a:p>
          <a:p>
            <a:pPr marL="180975" lvl="1" algn="just">
              <a:spcBef>
                <a:spcPts val="300"/>
              </a:spcBef>
              <a:spcAft>
                <a:spcPts val="300"/>
              </a:spcAft>
              <a:buFont typeface="Arial" pitchFamily="34" charset="0"/>
              <a:buChar char="•"/>
              <a:defRPr/>
            </a:pPr>
            <a:endParaRPr lang="en-AU" sz="1800" dirty="0" smtClean="0"/>
          </a:p>
          <a:p>
            <a:pPr marL="0" lvl="1" indent="0" algn="just">
              <a:spcBef>
                <a:spcPts val="300"/>
              </a:spcBef>
              <a:spcAft>
                <a:spcPts val="300"/>
              </a:spcAft>
              <a:buNone/>
              <a:defRPr/>
            </a:pPr>
            <a:endParaRPr lang="en-AU" sz="1800" dirty="0" smtClean="0"/>
          </a:p>
          <a:p>
            <a:pPr marL="962025" lvl="2" algn="just">
              <a:spcBef>
                <a:spcPts val="300"/>
              </a:spcBef>
              <a:spcAft>
                <a:spcPts val="300"/>
              </a:spcAft>
              <a:buFont typeface="Arial" pitchFamily="34" charset="0"/>
              <a:buChar char="•"/>
              <a:defRPr/>
            </a:pPr>
            <a:endParaRPr lang="it-IT" sz="1200" i="1" dirty="0">
              <a:cs typeface="Arial" charset="0"/>
            </a:endParaRPr>
          </a:p>
        </p:txBody>
      </p:sp>
      <p:sp>
        <p:nvSpPr>
          <p:cNvPr id="7" name="Rectangle 5"/>
          <p:cNvSpPr>
            <a:spLocks noChangeArrowheads="1"/>
          </p:cNvSpPr>
          <p:nvPr/>
        </p:nvSpPr>
        <p:spPr bwMode="auto">
          <a:xfrm>
            <a:off x="2144687" y="231253"/>
            <a:ext cx="7761313" cy="830997"/>
          </a:xfrm>
          <a:prstGeom prst="rect">
            <a:avLst/>
          </a:prstGeom>
          <a:noFill/>
          <a:ln w="9525">
            <a:noFill/>
            <a:miter lim="800000"/>
            <a:headEnd/>
            <a:tailEnd/>
          </a:ln>
        </p:spPr>
        <p:txBody>
          <a:bodyPr wrap="square">
            <a:spAutoFit/>
          </a:bodyPr>
          <a:lstStyle/>
          <a:p>
            <a:pPr algn="r" eaLnBrk="0" hangingPunct="0"/>
            <a:r>
              <a:rPr lang="en-GB" sz="2400" b="1" dirty="0" smtClean="0">
                <a:solidFill>
                  <a:schemeClr val="bg1"/>
                </a:solidFill>
              </a:rPr>
              <a:t>Tulu </a:t>
            </a:r>
            <a:r>
              <a:rPr lang="en-GB" sz="2400" b="1" dirty="0" err="1" smtClean="0">
                <a:solidFill>
                  <a:schemeClr val="bg1"/>
                </a:solidFill>
              </a:rPr>
              <a:t>Kapi</a:t>
            </a:r>
            <a:r>
              <a:rPr lang="en-GB" sz="2400" b="1" dirty="0" smtClean="0">
                <a:solidFill>
                  <a:schemeClr val="bg1"/>
                </a:solidFill>
              </a:rPr>
              <a:t> </a:t>
            </a:r>
          </a:p>
          <a:p>
            <a:pPr algn="r" eaLnBrk="0" hangingPunct="0"/>
            <a:r>
              <a:rPr lang="en-GB" sz="2400" b="1" dirty="0" smtClean="0">
                <a:solidFill>
                  <a:schemeClr val="bg1"/>
                </a:solidFill>
              </a:rPr>
              <a:t>History</a:t>
            </a:r>
            <a:endParaRPr lang="en-GB" sz="2400" b="1" dirty="0">
              <a:solidFill>
                <a:schemeClr val="bg1"/>
              </a:solidFill>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745088" y="1463393"/>
            <a:ext cx="3672407" cy="4440692"/>
          </a:xfrm>
          <a:prstGeom prst="rect">
            <a:avLst/>
          </a:prstGeom>
          <a:noFill/>
          <a:ln>
            <a:noFill/>
          </a:ln>
          <a:effectLst>
            <a:outerShdw blurRad="127000" dist="38100" dir="2700000" sx="101000" sy="101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680855" y="6021288"/>
            <a:ext cx="3800872" cy="261610"/>
          </a:xfrm>
          <a:prstGeom prst="rect">
            <a:avLst/>
          </a:prstGeom>
          <a:noFill/>
        </p:spPr>
        <p:txBody>
          <a:bodyPr wrap="square" rtlCol="0">
            <a:spAutoFit/>
          </a:bodyPr>
          <a:lstStyle/>
          <a:p>
            <a:pPr marL="0" lvl="1" algn="ctr"/>
            <a:r>
              <a:rPr lang="en-AU" sz="1100" i="1" dirty="0"/>
              <a:t>Looking towards site of Tulu </a:t>
            </a:r>
            <a:r>
              <a:rPr lang="en-AU" sz="1100" i="1" dirty="0" err="1"/>
              <a:t>Kapi</a:t>
            </a:r>
            <a:r>
              <a:rPr lang="en-AU" sz="1100" i="1" dirty="0"/>
              <a:t> tailings storage facility</a:t>
            </a:r>
            <a:endParaRPr lang="en-AU" i="1" dirty="0"/>
          </a:p>
        </p:txBody>
      </p:sp>
    </p:spTree>
    <p:extLst>
      <p:ext uri="{BB962C8B-B14F-4D97-AF65-F5344CB8AC3E}">
        <p14:creationId xmlns:p14="http://schemas.microsoft.com/office/powerpoint/2010/main" val="283321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40411E-C41F-4BB6-BFD6-5E6AAD36F303}" type="slidenum">
              <a:rPr lang="en-GB" smtClean="0"/>
              <a:pPr>
                <a:defRPr/>
              </a:pPr>
              <a:t>8</a:t>
            </a:fld>
            <a:endParaRPr lang="en-GB" dirty="0"/>
          </a:p>
        </p:txBody>
      </p:sp>
      <p:sp>
        <p:nvSpPr>
          <p:cNvPr id="14341" name="Rectangle 5"/>
          <p:cNvSpPr>
            <a:spLocks noChangeArrowheads="1"/>
          </p:cNvSpPr>
          <p:nvPr/>
        </p:nvSpPr>
        <p:spPr bwMode="auto">
          <a:xfrm>
            <a:off x="2144687" y="231253"/>
            <a:ext cx="7761313" cy="830997"/>
          </a:xfrm>
          <a:prstGeom prst="rect">
            <a:avLst/>
          </a:prstGeom>
          <a:noFill/>
          <a:ln w="9525">
            <a:noFill/>
            <a:miter lim="800000"/>
            <a:headEnd/>
            <a:tailEnd/>
          </a:ln>
        </p:spPr>
        <p:txBody>
          <a:bodyPr wrap="square">
            <a:spAutoFit/>
          </a:bodyPr>
          <a:lstStyle/>
          <a:p>
            <a:pPr algn="r" eaLnBrk="0" hangingPunct="0"/>
            <a:r>
              <a:rPr lang="en-GB" sz="2400" b="1" dirty="0">
                <a:solidFill>
                  <a:schemeClr val="bg1"/>
                </a:solidFill>
              </a:rPr>
              <a:t>Improved Project Metrics </a:t>
            </a:r>
            <a:r>
              <a:rPr lang="en-GB" sz="2400" b="1" dirty="0" smtClean="0">
                <a:solidFill>
                  <a:schemeClr val="bg1"/>
                </a:solidFill>
              </a:rPr>
              <a:t>Flowing from KEFI’s Work </a:t>
            </a:r>
            <a:br>
              <a:rPr lang="en-GB" sz="2400" b="1" dirty="0" smtClean="0">
                <a:solidFill>
                  <a:schemeClr val="bg1"/>
                </a:solidFill>
              </a:rPr>
            </a:br>
            <a:r>
              <a:rPr lang="en-GB" sz="2400" b="1" dirty="0" smtClean="0">
                <a:solidFill>
                  <a:schemeClr val="bg1"/>
                </a:solidFill>
              </a:rPr>
              <a:t>with Technical Experts and Project Contractors</a:t>
            </a:r>
            <a:endParaRPr lang="en-GB"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69353615"/>
              </p:ext>
            </p:extLst>
          </p:nvPr>
        </p:nvGraphicFramePr>
        <p:xfrm>
          <a:off x="200471" y="1412777"/>
          <a:ext cx="9505056" cy="3779520"/>
        </p:xfrm>
        <a:graphic>
          <a:graphicData uri="http://schemas.openxmlformats.org/drawingml/2006/table">
            <a:tbl>
              <a:tblPr firstRow="1">
                <a:effectLst>
                  <a:outerShdw blurRad="50800" dist="38100" dir="2700000" sx="101000" sy="101000" algn="tl" rotWithShape="0">
                    <a:prstClr val="black">
                      <a:alpha val="40000"/>
                    </a:prstClr>
                  </a:outerShdw>
                </a:effectLst>
                <a:tableStyleId>{5202B0CA-FC54-4496-8BCA-5EF66A818D29}</a:tableStyleId>
              </a:tblPr>
              <a:tblGrid>
                <a:gridCol w="4104457"/>
                <a:gridCol w="1768586"/>
                <a:gridCol w="1831814"/>
                <a:gridCol w="1800199"/>
              </a:tblGrid>
              <a:tr h="504055">
                <a:tc>
                  <a:txBody>
                    <a:bodyPr/>
                    <a:lstStyle/>
                    <a:p>
                      <a:pPr algn="ct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Previous</a:t>
                      </a:r>
                      <a:r>
                        <a:rPr lang="en-AU" sz="1400" baseline="0" dirty="0" smtClean="0"/>
                        <a:t/>
                      </a:r>
                      <a:br>
                        <a:rPr lang="en-AU" sz="1400" baseline="0" dirty="0" smtClean="0"/>
                      </a:br>
                      <a:r>
                        <a:rPr lang="en-AU" sz="1400" baseline="0" dirty="0" smtClean="0"/>
                        <a:t>Owner</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2015</a:t>
                      </a:r>
                      <a:br>
                        <a:rPr lang="en-AU" sz="1400" dirty="0" smtClean="0"/>
                      </a:br>
                      <a:r>
                        <a:rPr lang="en-AU" sz="1400" dirty="0" smtClean="0"/>
                        <a:t>DFS</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Current</a:t>
                      </a:r>
                      <a:br>
                        <a:rPr lang="en-AU" sz="1400" dirty="0" smtClean="0"/>
                      </a:br>
                      <a:r>
                        <a:rPr lang="en-AU" sz="1400" dirty="0" smtClean="0"/>
                        <a:t>Plan</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Projected</a:t>
                      </a:r>
                      <a:r>
                        <a:rPr lang="en-AU" sz="1400" baseline="0" dirty="0" smtClean="0"/>
                        <a:t> capex and working capex</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dk1"/>
                          </a:solidFill>
                          <a:latin typeface="+mn-lt"/>
                          <a:ea typeface="+mn-ea"/>
                          <a:cs typeface="+mn-cs"/>
                        </a:rPr>
                        <a:t>US$289M</a:t>
                      </a:r>
                    </a:p>
                  </a:txBody>
                  <a:tcPr marL="99060" marR="990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kern="1200" dirty="0" smtClean="0">
                          <a:solidFill>
                            <a:schemeClr val="dk1"/>
                          </a:solidFill>
                          <a:latin typeface="+mn-lt"/>
                          <a:ea typeface="+mn-ea"/>
                          <a:cs typeface="+mn-cs"/>
                        </a:rPr>
                        <a:t>US$130M</a:t>
                      </a:r>
                      <a:endParaRPr lang="en-AU" sz="1400" b="0" kern="1200" dirty="0">
                        <a:solidFill>
                          <a:schemeClr val="dk1"/>
                        </a:solidFill>
                        <a:latin typeface="+mn-lt"/>
                        <a:ea typeface="+mn-ea"/>
                        <a:cs typeface="+mn-cs"/>
                      </a:endParaRPr>
                    </a:p>
                  </a:txBody>
                  <a:tcPr marL="99060" marR="990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dk1"/>
                          </a:solidFill>
                          <a:latin typeface="+mn-lt"/>
                          <a:ea typeface="+mn-ea"/>
                          <a:cs typeface="+mn-cs"/>
                        </a:rPr>
                        <a:t>US$120M</a:t>
                      </a:r>
                    </a:p>
                  </a:txBody>
                  <a:tcPr marL="99060" marR="990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Projected</a:t>
                      </a:r>
                      <a:r>
                        <a:rPr lang="en-AU" sz="1400" baseline="0" dirty="0" smtClean="0"/>
                        <a:t> funding requirement after adding finance costs &amp; cost-overrun facility</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dk1"/>
                          </a:solidFill>
                          <a:latin typeface="+mn-lt"/>
                          <a:ea typeface="+mn-ea"/>
                          <a:cs typeface="+mn-cs"/>
                        </a:rPr>
                        <a:t>N.A</a:t>
                      </a:r>
                    </a:p>
                  </a:txBody>
                  <a:tcPr marL="99060" marR="990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kern="1200" dirty="0" smtClean="0">
                          <a:solidFill>
                            <a:schemeClr val="dk1"/>
                          </a:solidFill>
                          <a:latin typeface="+mn-lt"/>
                          <a:ea typeface="+mn-ea"/>
                          <a:cs typeface="+mn-cs"/>
                        </a:rPr>
                        <a:t>N.A</a:t>
                      </a:r>
                      <a:endParaRPr lang="en-AU" sz="1400" b="0" kern="1200" dirty="0">
                        <a:solidFill>
                          <a:schemeClr val="dk1"/>
                        </a:solidFill>
                        <a:latin typeface="+mn-lt"/>
                        <a:ea typeface="+mn-ea"/>
                        <a:cs typeface="+mn-cs"/>
                      </a:endParaRPr>
                    </a:p>
                  </a:txBody>
                  <a:tcPr marL="99060" marR="990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dk1"/>
                          </a:solidFill>
                          <a:latin typeface="+mn-lt"/>
                          <a:ea typeface="+mn-ea"/>
                          <a:cs typeface="+mn-cs"/>
                        </a:rPr>
                        <a:t>US$145M</a:t>
                      </a:r>
                    </a:p>
                  </a:txBody>
                  <a:tcPr marL="99060" marR="990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Net project cash surplus</a:t>
                      </a:r>
                      <a:r>
                        <a:rPr lang="en-AU" sz="1400" baseline="0" dirty="0" smtClean="0"/>
                        <a:t> before tax</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GB" sz="1400" b="0" kern="1200" dirty="0" smtClean="0">
                          <a:solidFill>
                            <a:schemeClr val="dk1"/>
                          </a:solidFill>
                          <a:latin typeface="+mn-lt"/>
                          <a:ea typeface="+mn-ea"/>
                          <a:cs typeface="+mn-cs"/>
                        </a:rPr>
                        <a:t>US$235M</a:t>
                      </a:r>
                      <a:endParaRPr lang="en-GB" sz="1400" b="0" kern="1200" dirty="0">
                        <a:solidFill>
                          <a:schemeClr val="dk1"/>
                        </a:solidFill>
                        <a:latin typeface="+mn-lt"/>
                        <a:ea typeface="+mn-ea"/>
                        <a:cs typeface="+mn-cs"/>
                      </a:endParaRPr>
                    </a:p>
                  </a:txBody>
                  <a:tcPr marL="99060" marR="990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kern="1200" dirty="0" smtClean="0">
                          <a:solidFill>
                            <a:schemeClr val="dk1"/>
                          </a:solidFill>
                          <a:latin typeface="+mn-lt"/>
                          <a:ea typeface="+mn-ea"/>
                          <a:cs typeface="+mn-cs"/>
                        </a:rPr>
                        <a:t>US$338M</a:t>
                      </a:r>
                      <a:endParaRPr lang="en-AU" sz="1400" b="0" kern="1200" dirty="0">
                        <a:solidFill>
                          <a:schemeClr val="dk1"/>
                        </a:solidFill>
                        <a:latin typeface="+mn-lt"/>
                        <a:ea typeface="+mn-ea"/>
                        <a:cs typeface="+mn-cs"/>
                      </a:endParaRPr>
                    </a:p>
                  </a:txBody>
                  <a:tcPr marL="99060" marR="990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GB" sz="1400" b="0" kern="1200" dirty="0" smtClean="0">
                          <a:solidFill>
                            <a:schemeClr val="dk1"/>
                          </a:solidFill>
                          <a:latin typeface="+mn-lt"/>
                          <a:ea typeface="+mn-ea"/>
                          <a:cs typeface="+mn-cs"/>
                        </a:rPr>
                        <a:t>US$374M </a:t>
                      </a:r>
                      <a:endParaRPr lang="en-GB" sz="1400" b="0" kern="1200" dirty="0">
                        <a:solidFill>
                          <a:schemeClr val="dk1"/>
                        </a:solidFill>
                        <a:latin typeface="+mn-lt"/>
                        <a:ea typeface="+mn-ea"/>
                        <a:cs typeface="+mn-cs"/>
                      </a:endParaRPr>
                    </a:p>
                  </a:txBody>
                  <a:tcPr marL="99060" marR="990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Life of Mine gold production</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dirty="0" smtClean="0"/>
                        <a:t>924Koz</a:t>
                      </a:r>
                      <a:endParaRPr lang="en-AU" sz="1400" b="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dirty="0" smtClean="0"/>
                        <a:t>961Koz</a:t>
                      </a:r>
                      <a:endParaRPr lang="en-AU" sz="1400" b="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dirty="0" smtClean="0"/>
                        <a:t>980Koz</a:t>
                      </a:r>
                      <a:endParaRPr lang="en-AU" sz="1400" b="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Annual gold</a:t>
                      </a:r>
                      <a:r>
                        <a:rPr lang="en-AU" sz="1400" baseline="0" dirty="0" smtClean="0"/>
                        <a:t> production</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dirty="0" smtClean="0"/>
                        <a:t>105Koz</a:t>
                      </a:r>
                      <a:endParaRPr lang="en-AU" sz="1400" b="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dirty="0" smtClean="0"/>
                        <a:t>89Koz</a:t>
                      </a:r>
                      <a:endParaRPr lang="en-AU" sz="1400" b="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dirty="0" smtClean="0"/>
                        <a:t>115Koz</a:t>
                      </a:r>
                      <a:endParaRPr lang="en-AU" sz="1400" b="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Strip ratio</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dirty="0" smtClean="0"/>
                        <a:t>8.5</a:t>
                      </a:r>
                      <a:endParaRPr lang="en-AU" sz="1400" b="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dirty="0" smtClean="0"/>
                        <a:t>7.5</a:t>
                      </a:r>
                      <a:endParaRPr lang="en-AU" sz="1400" b="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dirty="0" smtClean="0"/>
                        <a:t>7.5</a:t>
                      </a:r>
                      <a:endParaRPr lang="en-AU" sz="1400" b="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Average gold grade</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dirty="0" smtClean="0"/>
                        <a:t>1.8g/t</a:t>
                      </a:r>
                      <a:endParaRPr lang="en-AU" sz="1400" b="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dirty="0" smtClean="0"/>
                        <a:t>2.1g/t</a:t>
                      </a:r>
                      <a:endParaRPr lang="en-AU" sz="1400" b="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b="0" dirty="0" smtClean="0"/>
                        <a:t>2.1g/t</a:t>
                      </a:r>
                      <a:endParaRPr lang="en-AU" sz="1400" b="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Annual processing rate</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2.0Mtpa</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1.2Mtpa</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1.5Mtpa</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r>
                        <a:rPr lang="en-AU" sz="1400" dirty="0" smtClean="0"/>
                        <a:t>All-in</a:t>
                      </a:r>
                      <a:r>
                        <a:rPr lang="en-AU" sz="1400" baseline="0" dirty="0" smtClean="0"/>
                        <a:t> Sustaining Cost (AISC)</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N.A.</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US$779/</a:t>
                      </a:r>
                      <a:r>
                        <a:rPr lang="en-AU" sz="1400" dirty="0" err="1" smtClean="0"/>
                        <a:t>oz</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AU" sz="1400" dirty="0" smtClean="0"/>
                        <a:t>US$745/</a:t>
                      </a:r>
                      <a:r>
                        <a:rPr lang="en-AU" sz="1400" dirty="0" err="1" smtClean="0"/>
                        <a:t>oz</a:t>
                      </a:r>
                      <a:endParaRPr lang="en-AU"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277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All-in</a:t>
                      </a:r>
                      <a:r>
                        <a:rPr lang="en-AU" sz="1400" baseline="0" dirty="0" smtClean="0"/>
                        <a:t> Cost (includes initial capex)</a:t>
                      </a:r>
                      <a:endParaRPr lang="en-AU" sz="1400" dirty="0" smtClean="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AU" sz="1400" kern="1200" dirty="0" smtClean="0">
                          <a:solidFill>
                            <a:schemeClr val="dk1"/>
                          </a:solidFill>
                          <a:latin typeface="+mn-lt"/>
                          <a:ea typeface="+mn-ea"/>
                          <a:cs typeface="+mn-cs"/>
                        </a:rPr>
                        <a:t>US$1,044/</a:t>
                      </a:r>
                      <a:r>
                        <a:rPr lang="en-AU" sz="1400" kern="1200" dirty="0" err="1" smtClean="0">
                          <a:solidFill>
                            <a:schemeClr val="dk1"/>
                          </a:solidFill>
                          <a:latin typeface="+mn-lt"/>
                          <a:ea typeface="+mn-ea"/>
                          <a:cs typeface="+mn-cs"/>
                        </a:rPr>
                        <a:t>oz</a:t>
                      </a:r>
                      <a:endParaRPr lang="en-AU" sz="1400"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AU" sz="1400" kern="1200" dirty="0" smtClean="0">
                          <a:solidFill>
                            <a:schemeClr val="dk1"/>
                          </a:solidFill>
                          <a:latin typeface="+mn-lt"/>
                          <a:ea typeface="+mn-ea"/>
                          <a:cs typeface="+mn-cs"/>
                        </a:rPr>
                        <a:t>US$906/</a:t>
                      </a:r>
                      <a:r>
                        <a:rPr lang="en-AU" sz="1400" kern="1200" dirty="0" err="1" smtClean="0">
                          <a:solidFill>
                            <a:schemeClr val="dk1"/>
                          </a:solidFill>
                          <a:latin typeface="+mn-lt"/>
                          <a:ea typeface="+mn-ea"/>
                          <a:cs typeface="+mn-cs"/>
                        </a:rPr>
                        <a:t>oz</a:t>
                      </a:r>
                      <a:endParaRPr lang="en-AU" sz="1400"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AU" sz="1400" kern="1200" dirty="0" smtClean="0">
                          <a:solidFill>
                            <a:schemeClr val="dk1"/>
                          </a:solidFill>
                          <a:latin typeface="+mn-lt"/>
                          <a:ea typeface="+mn-ea"/>
                          <a:cs typeface="+mn-cs"/>
                        </a:rPr>
                        <a:t>US$842/</a:t>
                      </a:r>
                      <a:r>
                        <a:rPr lang="en-AU" sz="1400" kern="1200" dirty="0" err="1" smtClean="0">
                          <a:solidFill>
                            <a:schemeClr val="dk1"/>
                          </a:solidFill>
                          <a:latin typeface="+mn-lt"/>
                          <a:ea typeface="+mn-ea"/>
                          <a:cs typeface="+mn-cs"/>
                        </a:rPr>
                        <a:t>oz</a:t>
                      </a:r>
                      <a:endParaRPr lang="en-AU" sz="1400"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7" name="Content Placeholder 1"/>
          <p:cNvSpPr txBox="1">
            <a:spLocks/>
          </p:cNvSpPr>
          <p:nvPr/>
        </p:nvSpPr>
        <p:spPr bwMode="auto">
          <a:xfrm>
            <a:off x="92459" y="5241094"/>
            <a:ext cx="9721080" cy="118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Font typeface="Arial" charset="0"/>
              <a:buChar char="•"/>
              <a:defRPr sz="1800" kern="1200">
                <a:solidFill>
                  <a:schemeClr val="tx1"/>
                </a:solidFill>
                <a:latin typeface="Calibri" pitchFamily="34" charset="0"/>
                <a:ea typeface="+mn-ea"/>
                <a:cs typeface="+mn-cs"/>
              </a:defRPr>
            </a:lvl1pPr>
            <a:lvl2pPr marL="361950" indent="-180975" algn="l" rtl="0" eaLnBrk="0" fontAlgn="base" hangingPunct="0">
              <a:spcBef>
                <a:spcPct val="20000"/>
              </a:spcBef>
              <a:spcAft>
                <a:spcPct val="0"/>
              </a:spcAft>
              <a:buFont typeface="Courier New" pitchFamily="49" charset="0"/>
              <a:buChar char="o"/>
              <a:defRPr sz="1400"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28625" lvl="1" indent="-157163">
              <a:spcBef>
                <a:spcPct val="0"/>
              </a:spcBef>
              <a:spcAft>
                <a:spcPts val="600"/>
              </a:spcAft>
              <a:buFont typeface="+mj-lt"/>
              <a:buAutoNum type="arabicPeriod"/>
            </a:pPr>
            <a:r>
              <a:rPr lang="en-US" sz="1200" dirty="0" smtClean="0"/>
              <a:t>Gold price assumed at US$1,250/oz. Current Plan completes mining of open pit in 8 years, versus 10 years in 2015 DFS.</a:t>
            </a:r>
          </a:p>
          <a:p>
            <a:pPr marL="428625" lvl="1" indent="-157163">
              <a:spcBef>
                <a:spcPct val="0"/>
              </a:spcBef>
              <a:spcAft>
                <a:spcPts val="600"/>
              </a:spcAft>
              <a:buFont typeface="+mj-lt"/>
              <a:buAutoNum type="arabicPeriod"/>
            </a:pPr>
            <a:r>
              <a:rPr lang="en-US" sz="1200" dirty="0" smtClean="0"/>
              <a:t>KEFI expanded Indicated Resource from 1.1Moz to 1.6Moz but kept Ore Reserve at 1Moz </a:t>
            </a:r>
            <a:r>
              <a:rPr lang="en-US" sz="1200" dirty="0"/>
              <a:t>(</a:t>
            </a:r>
            <a:r>
              <a:rPr lang="en-US" sz="1200" dirty="0" smtClean="0"/>
              <a:t>2.1g/t ore compared with previous 1.8g/t ore).</a:t>
            </a:r>
          </a:p>
          <a:p>
            <a:pPr marL="428625" lvl="1" indent="-157163">
              <a:spcBef>
                <a:spcPct val="0"/>
              </a:spcBef>
              <a:spcAft>
                <a:spcPts val="600"/>
              </a:spcAft>
              <a:buFont typeface="+mj-lt"/>
              <a:buAutoNum type="arabicPeriod"/>
            </a:pPr>
            <a:r>
              <a:rPr lang="en-US" sz="1200" dirty="0" smtClean="0"/>
              <a:t>KEFI wire-framed all lodes and introduced semi-selective mining to minimise waste, optimise ore grade and scale-down capex. </a:t>
            </a:r>
          </a:p>
          <a:p>
            <a:pPr marL="428625" lvl="1" indent="-157163">
              <a:spcBef>
                <a:spcPct val="0"/>
              </a:spcBef>
              <a:spcAft>
                <a:spcPts val="600"/>
              </a:spcAft>
              <a:buFont typeface="+mj-lt"/>
              <a:buAutoNum type="arabicPeriod"/>
            </a:pPr>
            <a:r>
              <a:rPr lang="en-US" sz="1200" dirty="0" smtClean="0"/>
              <a:t>“Projected Funding Requirements” include Jan 16 estimated capital expenditure, working capital, cost overrun facilities and transaction costs.</a:t>
            </a:r>
          </a:p>
          <a:p>
            <a:pPr marL="85725" lvl="1" indent="0">
              <a:spcBef>
                <a:spcPct val="0"/>
              </a:spcBef>
              <a:spcAft>
                <a:spcPts val="600"/>
              </a:spcAft>
              <a:buNone/>
            </a:pPr>
            <a:endParaRPr lang="en-US" sz="1800" dirty="0" smtClean="0"/>
          </a:p>
          <a:p>
            <a:pPr marL="285750" lvl="1" indent="-200025">
              <a:spcBef>
                <a:spcPct val="0"/>
              </a:spcBef>
              <a:spcAft>
                <a:spcPts val="600"/>
              </a:spcAft>
              <a:buFont typeface="Arial" panose="020B0604020202020204" pitchFamily="34" charset="0"/>
              <a:buChar char="•"/>
            </a:pPr>
            <a:endParaRPr lang="en-US" sz="1800" dirty="0" smtClean="0"/>
          </a:p>
        </p:txBody>
      </p:sp>
    </p:spTree>
    <p:extLst>
      <p:ext uri="{BB962C8B-B14F-4D97-AF65-F5344CB8AC3E}">
        <p14:creationId xmlns:p14="http://schemas.microsoft.com/office/powerpoint/2010/main" val="4119288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40411E-C41F-4BB6-BFD6-5E6AAD36F303}" type="slidenum">
              <a:rPr lang="en-GB" smtClean="0"/>
              <a:pPr>
                <a:defRPr/>
              </a:pPr>
              <a:t>9</a:t>
            </a:fld>
            <a:endParaRPr lang="en-GB" dirty="0"/>
          </a:p>
        </p:txBody>
      </p:sp>
      <p:sp>
        <p:nvSpPr>
          <p:cNvPr id="14341" name="Rectangle 5"/>
          <p:cNvSpPr>
            <a:spLocks noChangeArrowheads="1"/>
          </p:cNvSpPr>
          <p:nvPr/>
        </p:nvSpPr>
        <p:spPr bwMode="auto">
          <a:xfrm>
            <a:off x="2144687" y="231253"/>
            <a:ext cx="7761313" cy="830997"/>
          </a:xfrm>
          <a:prstGeom prst="rect">
            <a:avLst/>
          </a:prstGeom>
          <a:noFill/>
          <a:ln w="9525">
            <a:noFill/>
            <a:miter lim="800000"/>
            <a:headEnd/>
            <a:tailEnd/>
          </a:ln>
        </p:spPr>
        <p:txBody>
          <a:bodyPr wrap="square">
            <a:spAutoFit/>
          </a:bodyPr>
          <a:lstStyle/>
          <a:p>
            <a:pPr algn="r" eaLnBrk="0" hangingPunct="0"/>
            <a:r>
              <a:rPr lang="en-GB" sz="2400" b="1" dirty="0" smtClean="0">
                <a:solidFill>
                  <a:schemeClr val="bg1"/>
                </a:solidFill>
              </a:rPr>
              <a:t>Tulu </a:t>
            </a:r>
            <a:r>
              <a:rPr lang="en-GB" sz="2400" b="1" dirty="0" err="1" smtClean="0">
                <a:solidFill>
                  <a:schemeClr val="bg1"/>
                </a:solidFill>
              </a:rPr>
              <a:t>Kapi</a:t>
            </a:r>
            <a:r>
              <a:rPr lang="en-GB" sz="2400" b="1" dirty="0" smtClean="0">
                <a:solidFill>
                  <a:schemeClr val="bg1"/>
                </a:solidFill>
              </a:rPr>
              <a:t> </a:t>
            </a:r>
          </a:p>
          <a:p>
            <a:pPr algn="r" eaLnBrk="0" hangingPunct="0"/>
            <a:r>
              <a:rPr lang="en-GB" sz="2400" b="1" dirty="0" smtClean="0">
                <a:solidFill>
                  <a:schemeClr val="bg1"/>
                </a:solidFill>
              </a:rPr>
              <a:t>Open Pit Metrics</a:t>
            </a:r>
            <a:endParaRPr lang="en-GB" sz="24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73987039"/>
              </p:ext>
            </p:extLst>
          </p:nvPr>
        </p:nvGraphicFramePr>
        <p:xfrm>
          <a:off x="200472" y="1556793"/>
          <a:ext cx="4392488" cy="2797433"/>
        </p:xfrm>
        <a:graphic>
          <a:graphicData uri="http://schemas.openxmlformats.org/drawingml/2006/table">
            <a:tbl>
              <a:tblPr firstRow="1">
                <a:effectLst>
                  <a:outerShdw blurRad="50800" dist="38100" dir="2700000" sx="101000" sy="101000" algn="tl" rotWithShape="0">
                    <a:prstClr val="black">
                      <a:alpha val="40000"/>
                    </a:prstClr>
                  </a:outerShdw>
                </a:effectLst>
                <a:tableStyleId>{5202B0CA-FC54-4496-8BCA-5EF66A818D29}</a:tableStyleId>
              </a:tblPr>
              <a:tblGrid>
                <a:gridCol w="2160240"/>
                <a:gridCol w="2232248"/>
              </a:tblGrid>
              <a:tr h="332337">
                <a:tc gridSpan="2">
                  <a:txBody>
                    <a:bodyPr/>
                    <a:lstStyle/>
                    <a:p>
                      <a:pPr algn="ctr"/>
                      <a:r>
                        <a:rPr lang="en-AU" sz="1200" dirty="0" smtClean="0"/>
                        <a:t>Project</a:t>
                      </a:r>
                      <a:r>
                        <a:rPr lang="en-AU" sz="1200" baseline="0" dirty="0" smtClean="0"/>
                        <a:t> Physicals</a:t>
                      </a:r>
                      <a:endParaRPr lang="en-AU" sz="12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AU" sz="12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32337">
                <a:tc>
                  <a:txBody>
                    <a:bodyPr/>
                    <a:lstStyle/>
                    <a:p>
                      <a:pPr algn="ctr">
                        <a:spcAft>
                          <a:spcPts val="0"/>
                        </a:spcAft>
                        <a:tabLst>
                          <a:tab pos="1079500" algn="l"/>
                          <a:tab pos="457200" algn="l"/>
                        </a:tabLst>
                      </a:pPr>
                      <a:r>
                        <a:rPr lang="en-AU" sz="1200" kern="1200" dirty="0" smtClean="0">
                          <a:solidFill>
                            <a:schemeClr val="dk1"/>
                          </a:solidFill>
                          <a:latin typeface="+mn-lt"/>
                          <a:ea typeface="+mn-ea"/>
                          <a:cs typeface="+mn-cs"/>
                        </a:rPr>
                        <a:t>Waste/ore </a:t>
                      </a:r>
                      <a:r>
                        <a:rPr lang="en-AU" sz="1200" kern="1200" dirty="0">
                          <a:solidFill>
                            <a:schemeClr val="dk1"/>
                          </a:solidFill>
                          <a:latin typeface="+mn-lt"/>
                          <a:ea typeface="+mn-ea"/>
                          <a:cs typeface="+mn-cs"/>
                        </a:rPr>
                        <a:t>ratio</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smtClean="0">
                          <a:solidFill>
                            <a:schemeClr val="dk1"/>
                          </a:solidFill>
                          <a:latin typeface="+mn-lt"/>
                          <a:ea typeface="+mn-ea"/>
                          <a:cs typeface="+mn-cs"/>
                        </a:rPr>
                        <a:t>7.5:1.0</a:t>
                      </a:r>
                      <a:endParaRPr lang="en-AU" sz="1200" kern="1200" dirty="0">
                        <a:solidFill>
                          <a:schemeClr val="dk1"/>
                        </a:solidFill>
                        <a:latin typeface="+mn-lt"/>
                        <a:ea typeface="+mn-ea"/>
                        <a:cs typeface="+mn-cs"/>
                      </a:endParaRP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32337">
                <a:tc>
                  <a:txBody>
                    <a:bodyPr/>
                    <a:lstStyle/>
                    <a:p>
                      <a:pPr algn="ctr">
                        <a:spcAft>
                          <a:spcPts val="0"/>
                        </a:spcAft>
                        <a:tabLst>
                          <a:tab pos="1079500" algn="l"/>
                          <a:tab pos="457200" algn="l"/>
                        </a:tabLst>
                      </a:pPr>
                      <a:r>
                        <a:rPr lang="en-AU" sz="1200" kern="1200" dirty="0">
                          <a:solidFill>
                            <a:schemeClr val="dk1"/>
                          </a:solidFill>
                          <a:latin typeface="+mn-lt"/>
                          <a:ea typeface="+mn-ea"/>
                          <a:cs typeface="+mn-cs"/>
                        </a:rPr>
                        <a:t>Processing rate</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a:solidFill>
                            <a:schemeClr val="dk1"/>
                          </a:solidFill>
                          <a:latin typeface="+mn-lt"/>
                          <a:ea typeface="+mn-ea"/>
                          <a:cs typeface="+mn-cs"/>
                        </a:rPr>
                        <a:t>1.5Mtpa</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32337">
                <a:tc>
                  <a:txBody>
                    <a:bodyPr/>
                    <a:lstStyle/>
                    <a:p>
                      <a:pPr algn="ctr">
                        <a:spcAft>
                          <a:spcPts val="0"/>
                        </a:spcAft>
                        <a:tabLst>
                          <a:tab pos="1079500" algn="l"/>
                          <a:tab pos="457200" algn="l"/>
                        </a:tabLst>
                      </a:pPr>
                      <a:r>
                        <a:rPr lang="en-AU" sz="1200" kern="1200" dirty="0">
                          <a:solidFill>
                            <a:schemeClr val="dk1"/>
                          </a:solidFill>
                          <a:latin typeface="+mn-lt"/>
                          <a:ea typeface="+mn-ea"/>
                          <a:cs typeface="+mn-cs"/>
                        </a:rPr>
                        <a:t>Total ore processed</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a:solidFill>
                            <a:schemeClr val="dk1"/>
                          </a:solidFill>
                          <a:latin typeface="+mn-lt"/>
                          <a:ea typeface="+mn-ea"/>
                          <a:cs typeface="+mn-cs"/>
                        </a:rPr>
                        <a:t>15.4Mt</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32337">
                <a:tc>
                  <a:txBody>
                    <a:bodyPr/>
                    <a:lstStyle/>
                    <a:p>
                      <a:pPr algn="ctr">
                        <a:spcAft>
                          <a:spcPts val="0"/>
                        </a:spcAft>
                        <a:tabLst>
                          <a:tab pos="1079500" algn="l"/>
                          <a:tab pos="457200" algn="l"/>
                        </a:tabLst>
                      </a:pPr>
                      <a:r>
                        <a:rPr lang="en-AU" sz="1200" kern="1200" dirty="0">
                          <a:solidFill>
                            <a:schemeClr val="dk1"/>
                          </a:solidFill>
                          <a:latin typeface="+mn-lt"/>
                          <a:ea typeface="+mn-ea"/>
                          <a:cs typeface="+mn-cs"/>
                        </a:rPr>
                        <a:t>Average head grade</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a:solidFill>
                            <a:schemeClr val="dk1"/>
                          </a:solidFill>
                          <a:latin typeface="+mn-lt"/>
                          <a:ea typeface="+mn-ea"/>
                          <a:cs typeface="+mn-cs"/>
                        </a:rPr>
                        <a:t>2.1g/t gold</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32337">
                <a:tc>
                  <a:txBody>
                    <a:bodyPr/>
                    <a:lstStyle/>
                    <a:p>
                      <a:pPr algn="ctr">
                        <a:spcAft>
                          <a:spcPts val="0"/>
                        </a:spcAft>
                        <a:tabLst>
                          <a:tab pos="1079500" algn="l"/>
                          <a:tab pos="457200" algn="l"/>
                        </a:tabLst>
                      </a:pPr>
                      <a:r>
                        <a:rPr lang="en-AU" sz="1200" kern="1200" dirty="0">
                          <a:solidFill>
                            <a:schemeClr val="dk1"/>
                          </a:solidFill>
                          <a:latin typeface="+mn-lt"/>
                          <a:ea typeface="+mn-ea"/>
                          <a:cs typeface="+mn-cs"/>
                        </a:rPr>
                        <a:t>Gold recoveries</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a:solidFill>
                            <a:schemeClr val="dk1"/>
                          </a:solidFill>
                          <a:latin typeface="+mn-lt"/>
                          <a:ea typeface="+mn-ea"/>
                          <a:cs typeface="+mn-cs"/>
                        </a:rPr>
                        <a:t>93%</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7651">
                <a:tc>
                  <a:txBody>
                    <a:bodyPr/>
                    <a:lstStyle/>
                    <a:p>
                      <a:pPr algn="ctr">
                        <a:spcAft>
                          <a:spcPts val="0"/>
                        </a:spcAft>
                        <a:tabLst>
                          <a:tab pos="1079500" algn="l"/>
                          <a:tab pos="457200" algn="l"/>
                        </a:tabLst>
                      </a:pPr>
                      <a:r>
                        <a:rPr lang="en-AU" sz="1200" kern="1200" dirty="0">
                          <a:solidFill>
                            <a:schemeClr val="dk1"/>
                          </a:solidFill>
                          <a:latin typeface="+mn-lt"/>
                          <a:ea typeface="+mn-ea"/>
                          <a:cs typeface="+mn-cs"/>
                        </a:rPr>
                        <a:t>Annual steady-state gold production</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a:solidFill>
                            <a:schemeClr val="dk1"/>
                          </a:solidFill>
                          <a:latin typeface="+mn-lt"/>
                          <a:ea typeface="+mn-ea"/>
                          <a:cs typeface="+mn-cs"/>
                        </a:rPr>
                        <a:t>115,000 ounces</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32337">
                <a:tc>
                  <a:txBody>
                    <a:bodyPr/>
                    <a:lstStyle/>
                    <a:p>
                      <a:pPr algn="ctr">
                        <a:spcAft>
                          <a:spcPts val="0"/>
                        </a:spcAft>
                        <a:tabLst>
                          <a:tab pos="1079500" algn="l"/>
                          <a:tab pos="457200" algn="l"/>
                        </a:tabLst>
                      </a:pPr>
                      <a:r>
                        <a:rPr lang="en-AU" sz="1200" kern="1200" dirty="0">
                          <a:solidFill>
                            <a:schemeClr val="dk1"/>
                          </a:solidFill>
                          <a:latin typeface="+mn-lt"/>
                          <a:ea typeface="+mn-ea"/>
                          <a:cs typeface="+mn-cs"/>
                        </a:rPr>
                        <a:t>Total </a:t>
                      </a:r>
                      <a:r>
                        <a:rPr lang="en-AU" sz="1200" kern="1200" dirty="0" smtClean="0">
                          <a:solidFill>
                            <a:schemeClr val="dk1"/>
                          </a:solidFill>
                          <a:latin typeface="+mn-lt"/>
                          <a:ea typeface="+mn-ea"/>
                          <a:cs typeface="+mn-cs"/>
                        </a:rPr>
                        <a:t>Life of Mine </a:t>
                      </a:r>
                      <a:r>
                        <a:rPr lang="en-AU" sz="1200" kern="1200" dirty="0">
                          <a:solidFill>
                            <a:schemeClr val="dk1"/>
                          </a:solidFill>
                          <a:latin typeface="+mn-lt"/>
                          <a:ea typeface="+mn-ea"/>
                          <a:cs typeface="+mn-cs"/>
                        </a:rPr>
                        <a:t>gold production</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spcAft>
                          <a:spcPts val="0"/>
                        </a:spcAft>
                        <a:tabLst>
                          <a:tab pos="1079500" algn="l"/>
                          <a:tab pos="457200" algn="l"/>
                        </a:tabLst>
                      </a:pPr>
                      <a:r>
                        <a:rPr lang="en-AU" sz="1200" kern="1200" dirty="0">
                          <a:solidFill>
                            <a:schemeClr val="dk1"/>
                          </a:solidFill>
                          <a:latin typeface="+mn-lt"/>
                          <a:ea typeface="+mn-ea"/>
                          <a:cs typeface="+mn-cs"/>
                        </a:rPr>
                        <a:t>980,000 ounces</a:t>
                      </a:r>
                    </a:p>
                  </a:txBody>
                  <a:tcPr marL="44450" marR="4445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9" name="Rectangle 8"/>
          <p:cNvSpPr/>
          <p:nvPr/>
        </p:nvSpPr>
        <p:spPr>
          <a:xfrm>
            <a:off x="272480" y="4941168"/>
            <a:ext cx="4248472" cy="1224136"/>
          </a:xfrm>
          <a:prstGeom prst="rect">
            <a:avLst/>
          </a:prstGeom>
          <a:solidFill>
            <a:schemeClr val="bg1">
              <a:lumMod val="95000"/>
            </a:schemeClr>
          </a:solidFill>
          <a:ln>
            <a:noFill/>
          </a:ln>
          <a:effectLst>
            <a:outerShdw blurRad="50800" dist="101600" dir="2700000" algn="tl" rotWithShape="0">
              <a:prstClr val="black">
                <a:alpha val="73000"/>
              </a:prstClr>
            </a:outerShdw>
          </a:effectLst>
        </p:spPr>
        <p:txBody>
          <a:bodyPr wrap="square" anchor="ctr" anchorCtr="0">
            <a:noAutofit/>
          </a:bodyPr>
          <a:lstStyle/>
          <a:p>
            <a:pPr marL="93663" lvl="2" algn="ctr">
              <a:spcAft>
                <a:spcPts val="800"/>
              </a:spcAft>
            </a:pPr>
            <a:r>
              <a:rPr lang="en-AU" sz="2400" dirty="0" smtClean="0"/>
              <a:t>Simple CIL processing and open pit mining operation</a:t>
            </a:r>
            <a:endParaRPr lang="en-AU" sz="2400"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596" y="1628800"/>
            <a:ext cx="444479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876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45727268FB004EB56B0744071B1F55" ma:contentTypeVersion="1" ma:contentTypeDescription="Create a new document." ma:contentTypeScope="" ma:versionID="18aa11b5091c930f9db3b9302dddc73d">
  <xsd:schema xmlns:xsd="http://www.w3.org/2001/XMLSchema" xmlns:xs="http://www.w3.org/2001/XMLSchema" xmlns:p="http://schemas.microsoft.com/office/2006/metadata/properties" xmlns:ns2="c1790fcd-97a5-49f0-b2ca-9441f4b584f7" targetNamespace="http://schemas.microsoft.com/office/2006/metadata/properties" ma:root="true" ma:fieldsID="e45cc476c8a886c704847497e3095fc9" ns2:_="">
    <xsd:import namespace="c1790fcd-97a5-49f0-b2ca-9441f4b584f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90fcd-97a5-49f0-b2ca-9441f4b584f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1FF336-BE6E-4894-89F9-2F0EF653C470}">
  <ds:schemaRefs>
    <ds:schemaRef ds:uri="http://purl.org/dc/dcmitype/"/>
    <ds:schemaRef ds:uri="http://schemas.microsoft.com/office/infopath/2007/PartnerControls"/>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c1790fcd-97a5-49f0-b2ca-9441f4b584f7"/>
    <ds:schemaRef ds:uri="http://schemas.microsoft.com/office/2006/metadata/properties"/>
  </ds:schemaRefs>
</ds:datastoreItem>
</file>

<file path=customXml/itemProps2.xml><?xml version="1.0" encoding="utf-8"?>
<ds:datastoreItem xmlns:ds="http://schemas.openxmlformats.org/officeDocument/2006/customXml" ds:itemID="{71841527-A832-413B-9F5B-5D79CF84D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90fcd-97a5-49f0-b2ca-9441f4b584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3D5A7B-98EE-4D62-9941-99D5D73787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4018</TotalTime>
  <Words>1608</Words>
  <Application>Microsoft Office PowerPoint</Application>
  <PresentationFormat>A4 Paper (210x297 mm)</PresentationFormat>
  <Paragraphs>260</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Custom Design</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Roger Howe</cp:lastModifiedBy>
  <cp:revision>167</cp:revision>
  <dcterms:modified xsi:type="dcterms:W3CDTF">2016-04-28T03:40:06Z</dcterms:modified>
</cp:coreProperties>
</file>